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4" ContentType="video/mp4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sldIdLst>
    <p:sldId id="256" r:id="rId2"/>
    <p:sldId id="273" r:id="rId3"/>
    <p:sldId id="278" r:id="rId4"/>
    <p:sldId id="269" r:id="rId5"/>
    <p:sldId id="270" r:id="rId6"/>
    <p:sldId id="271" r:id="rId7"/>
    <p:sldId id="259" r:id="rId8"/>
    <p:sldId id="260" r:id="rId9"/>
    <p:sldId id="275" r:id="rId10"/>
    <p:sldId id="276" r:id="rId11"/>
    <p:sldId id="261" r:id="rId12"/>
    <p:sldId id="262" r:id="rId13"/>
    <p:sldId id="263" r:id="rId14"/>
    <p:sldId id="264" r:id="rId15"/>
    <p:sldId id="274" r:id="rId16"/>
    <p:sldId id="267" r:id="rId17"/>
    <p:sldId id="266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19"/>
    <p:restoredTop sz="95179"/>
  </p:normalViewPr>
  <p:slideViewPr>
    <p:cSldViewPr snapToGrid="0" snapToObjects="1">
      <p:cViewPr>
        <p:scale>
          <a:sx n="90" d="100"/>
          <a:sy n="90" d="100"/>
        </p:scale>
        <p:origin x="70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A45B18-B42E-0449-BB6D-004CC28F285F}" type="datetimeFigureOut">
              <a:rPr lang="en-US" smtClean="0"/>
              <a:t>12/16/15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0D7A06-C313-2D49-BBA7-243EE2F19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39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D7A06-C313-2D49-BBA7-243EE2F19F7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278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1pPr>
            <a:lvl2pPr marL="695996" indent="-267691"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2pPr>
            <a:lvl3pPr marL="1070762" indent="-214152"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3pPr>
            <a:lvl4pPr marL="1499067" indent="-214152"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4pPr>
            <a:lvl5pPr marL="1927372" indent="-214152"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5pPr>
            <a:lvl6pPr marL="2355677" indent="-214152" algn="ctr" defTabSz="881892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6pPr>
            <a:lvl7pPr marL="2783982" indent="-214152" algn="ctr" defTabSz="881892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7pPr>
            <a:lvl8pPr marL="3212287" indent="-214152" algn="ctr" defTabSz="881892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8pPr>
            <a:lvl9pPr marL="3640592" indent="-214152" algn="ctr" defTabSz="881892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9pPr>
          </a:lstStyle>
          <a:p>
            <a:fld id="{DA7BDB7C-76E5-664A-96D8-B23C0043DF1A}" type="slidenum">
              <a:rPr lang="en-GB">
                <a:latin typeface="Arial" charset="0"/>
              </a:rPr>
              <a:pPr/>
              <a:t>2</a:t>
            </a:fld>
            <a:endParaRPr lang="en-GB">
              <a:latin typeface="Arial" charset="0"/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215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1pPr>
            <a:lvl2pPr marL="695996" indent="-267691"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2pPr>
            <a:lvl3pPr marL="1070762" indent="-214152"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3pPr>
            <a:lvl4pPr marL="1499067" indent="-214152"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4pPr>
            <a:lvl5pPr marL="1927372" indent="-214152"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5pPr>
            <a:lvl6pPr marL="2355677" indent="-214152" algn="ctr" defTabSz="881892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6pPr>
            <a:lvl7pPr marL="2783982" indent="-214152" algn="ctr" defTabSz="881892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7pPr>
            <a:lvl8pPr marL="3212287" indent="-214152" algn="ctr" defTabSz="881892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8pPr>
            <a:lvl9pPr marL="3640592" indent="-214152" algn="ctr" defTabSz="881892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9pPr>
          </a:lstStyle>
          <a:p>
            <a:fld id="{DBCE590D-1FCE-6644-B179-93D14EA52857}" type="slidenum">
              <a:rPr lang="en-GB">
                <a:latin typeface="Arial" charset="0"/>
              </a:rPr>
              <a:pPr/>
              <a:t>7</a:t>
            </a:fld>
            <a:endParaRPr lang="en-GB">
              <a:latin typeface="Arial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114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E1A61-7B16-3544-9548-793D3DEB7FDB}" type="datetimeFigureOut">
              <a:rPr lang="en-US" smtClean="0"/>
              <a:t>12/16/15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8BFB5-AAA3-EC4B-A6A9-26CD1EB2A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7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E1A61-7B16-3544-9548-793D3DEB7FDB}" type="datetimeFigureOut">
              <a:rPr lang="en-US" smtClean="0"/>
              <a:t>12/16/15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8BFB5-AAA3-EC4B-A6A9-26CD1EB2A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817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E1A61-7B16-3544-9548-793D3DEB7FDB}" type="datetimeFigureOut">
              <a:rPr lang="en-US" smtClean="0"/>
              <a:t>12/16/15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8BFB5-AAA3-EC4B-A6A9-26CD1EB2A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997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E1A61-7B16-3544-9548-793D3DEB7FDB}" type="datetimeFigureOut">
              <a:rPr lang="en-US" smtClean="0"/>
              <a:t>12/16/15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8BFB5-AAA3-EC4B-A6A9-26CD1EB2A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714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E1A61-7B16-3544-9548-793D3DEB7FDB}" type="datetimeFigureOut">
              <a:rPr lang="en-US" smtClean="0"/>
              <a:t>12/16/15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8BFB5-AAA3-EC4B-A6A9-26CD1EB2A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35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E1A61-7B16-3544-9548-793D3DEB7FDB}" type="datetimeFigureOut">
              <a:rPr lang="en-US" smtClean="0"/>
              <a:t>12/16/15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8BFB5-AAA3-EC4B-A6A9-26CD1EB2A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9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E1A61-7B16-3544-9548-793D3DEB7FDB}" type="datetimeFigureOut">
              <a:rPr lang="en-US" smtClean="0"/>
              <a:t>12/16/15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8BFB5-AAA3-EC4B-A6A9-26CD1EB2A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84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E1A61-7B16-3544-9548-793D3DEB7FDB}" type="datetimeFigureOut">
              <a:rPr lang="en-US" smtClean="0"/>
              <a:t>12/16/15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8BFB5-AAA3-EC4B-A6A9-26CD1EB2A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259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E1A61-7B16-3544-9548-793D3DEB7FDB}" type="datetimeFigureOut">
              <a:rPr lang="en-US" smtClean="0"/>
              <a:t>12/16/15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8BFB5-AAA3-EC4B-A6A9-26CD1EB2A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572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E1A61-7B16-3544-9548-793D3DEB7FDB}" type="datetimeFigureOut">
              <a:rPr lang="en-US" smtClean="0"/>
              <a:t>12/16/15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8BFB5-AAA3-EC4B-A6A9-26CD1EB2A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789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E1A61-7B16-3544-9548-793D3DEB7FDB}" type="datetimeFigureOut">
              <a:rPr lang="en-US" smtClean="0"/>
              <a:t>12/16/15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8BFB5-AAA3-EC4B-A6A9-26CD1EB2A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18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E1A61-7B16-3544-9548-793D3DEB7FDB}" type="datetimeFigureOut">
              <a:rPr lang="en-US" smtClean="0"/>
              <a:t>12/16/15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8BFB5-AAA3-EC4B-A6A9-26CD1EB2A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305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microsoft.com/office/2007/relationships/hdphoto" Target="../media/hdphoto3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ropbox\Dropbox\_PhD\_FinalThesis\Graphics\LondonPM25_withMODISGrid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1" t="5117" r="14738" b="10453"/>
          <a:stretch/>
        </p:blipFill>
        <p:spPr bwMode="auto">
          <a:xfrm>
            <a:off x="0" y="0"/>
            <a:ext cx="9181322" cy="688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791477"/>
            <a:ext cx="9181322" cy="1418254"/>
          </a:xfrm>
          <a:solidFill>
            <a:srgbClr val="FFFFFF">
              <a:alpha val="50196"/>
            </a:srgbClr>
          </a:solidFill>
        </p:spPr>
        <p:txBody>
          <a:bodyPr>
            <a:normAutofit/>
          </a:bodyPr>
          <a:lstStyle/>
          <a:p>
            <a:r>
              <a:rPr lang="en-US" b="1" dirty="0"/>
              <a:t>HOTBAR</a:t>
            </a:r>
            <a:br>
              <a:rPr lang="en-US" b="1" dirty="0"/>
            </a:br>
            <a:r>
              <a:rPr lang="en-US" sz="2800" b="1" dirty="0"/>
              <a:t>High-resolution PM</a:t>
            </a:r>
            <a:r>
              <a:rPr lang="en-US" sz="2800" b="1" baseline="-25000" dirty="0"/>
              <a:t>2.5</a:t>
            </a:r>
            <a:r>
              <a:rPr lang="en-US" sz="2800" b="1" dirty="0"/>
              <a:t> measurements from </a:t>
            </a:r>
            <a:r>
              <a:rPr lang="en-US" sz="2800" b="1" dirty="0" smtClean="0"/>
              <a:t>satellites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001208"/>
            <a:ext cx="9181322" cy="1007707"/>
          </a:xfrm>
          <a:solidFill>
            <a:srgbClr val="FFFFFF">
              <a:alpha val="50196"/>
            </a:srgbClr>
          </a:solidFill>
        </p:spPr>
        <p:txBody>
          <a:bodyPr>
            <a:normAutofit/>
          </a:bodyPr>
          <a:lstStyle/>
          <a:p>
            <a:r>
              <a:rPr lang="en-US" dirty="0" smtClean="0"/>
              <a:t>Robin Wilson, University of Southampton</a:t>
            </a:r>
          </a:p>
          <a:p>
            <a:r>
              <a:rPr lang="en-US" dirty="0" err="1" smtClean="0"/>
              <a:t>r.t.wilson@soton.ac.uk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75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 descr="C:\Users\user\Google Drive\_PhD\_FinalThesis\Graphics\WithAOT_LondonWho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" t="16990" b="7325"/>
          <a:stretch>
            <a:fillRect/>
          </a:stretch>
        </p:blipFill>
        <p:spPr bwMode="auto">
          <a:xfrm>
            <a:off x="-1" y="-5"/>
            <a:ext cx="9144001" cy="685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84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361950" y="1752600"/>
            <a:ext cx="80200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90500" indent="-1905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9pPr>
          </a:lstStyle>
          <a:p>
            <a:pPr algn="l">
              <a:lnSpc>
                <a:spcPts val="2800"/>
              </a:lnSpc>
              <a:buFont typeface="Times" charset="0"/>
              <a:buChar char="•"/>
            </a:pPr>
            <a:endParaRPr lang="en-US" sz="2400">
              <a:solidFill>
                <a:srgbClr val="2D3F49"/>
              </a:solidFill>
              <a:latin typeface="Georgia" charset="0"/>
            </a:endParaRPr>
          </a:p>
        </p:txBody>
      </p:sp>
      <p:sp>
        <p:nvSpPr>
          <p:cNvPr id="5" name="Title 6"/>
          <p:cNvSpPr txBox="1">
            <a:spLocks/>
          </p:cNvSpPr>
          <p:nvPr/>
        </p:nvSpPr>
        <p:spPr>
          <a:xfrm>
            <a:off x="121328" y="548680"/>
            <a:ext cx="8901345" cy="64928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Georgia" charset="0"/>
                <a:ea typeface="MS PGothic" charset="0"/>
              </a:rPr>
              <a:t>Haze Optimized Transform (HOT)</a:t>
            </a:r>
            <a:endParaRPr lang="en-US" dirty="0">
              <a:latin typeface="Georgia" charset="0"/>
              <a:ea typeface="MS PGothic" charset="0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1644650"/>
            <a:ext cx="5786438" cy="473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06713" y="6067425"/>
            <a:ext cx="944562" cy="3079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GB" sz="1400" b="1" dirty="0">
                <a:solidFill>
                  <a:srgbClr val="0070C0"/>
                </a:solidFill>
                <a:latin typeface="Lucida Sans" pitchFamily="16" charset="0"/>
                <a:ea typeface="ＭＳ Ｐゴシック" pitchFamily="16" charset="-128"/>
                <a:cs typeface="+mn-cs"/>
              </a:rPr>
              <a:t>Blue</a:t>
            </a:r>
            <a:endParaRPr lang="en-GB" sz="1500" b="1" dirty="0">
              <a:solidFill>
                <a:srgbClr val="0070C0"/>
              </a:solidFill>
              <a:latin typeface="Lucida Sans" pitchFamily="16" charset="0"/>
              <a:ea typeface="ＭＳ Ｐゴシック" pitchFamily="16" charset="-128"/>
              <a:cs typeface="+mn-cs"/>
            </a:endParaRP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 rot="16200000">
            <a:off x="107156" y="3858419"/>
            <a:ext cx="944563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9pPr>
          </a:lstStyle>
          <a:p>
            <a:r>
              <a:rPr lang="en-GB" sz="1400" b="1">
                <a:solidFill>
                  <a:srgbClr val="FF0000"/>
                </a:solidFill>
              </a:rPr>
              <a:t>Red</a:t>
            </a:r>
            <a:endParaRPr lang="en-GB" sz="1500" b="1">
              <a:solidFill>
                <a:srgbClr val="FF0000"/>
              </a:solidFill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2006600" y="4914900"/>
            <a:ext cx="179388" cy="179388"/>
          </a:xfrm>
          <a:prstGeom prst="ellipse">
            <a:avLst/>
          </a:prstGeom>
          <a:solidFill>
            <a:srgbClr val="F00F2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bIns="0" anchor="ctr">
            <a:spAutoFit/>
          </a:bodyPr>
          <a:lstStyle/>
          <a:p>
            <a:endParaRPr lang="en-US"/>
          </a:p>
        </p:txBody>
      </p:sp>
      <p:cxnSp>
        <p:nvCxnSpPr>
          <p:cNvPr id="10" name="Straight Connector 9"/>
          <p:cNvCxnSpPr>
            <a:cxnSpLocks noChangeShapeType="1"/>
          </p:cNvCxnSpPr>
          <p:nvPr/>
        </p:nvCxnSpPr>
        <p:spPr bwMode="auto">
          <a:xfrm>
            <a:off x="2727325" y="4419600"/>
            <a:ext cx="223838" cy="269875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Connector 10"/>
          <p:cNvCxnSpPr>
            <a:cxnSpLocks noChangeShapeType="1"/>
          </p:cNvCxnSpPr>
          <p:nvPr/>
        </p:nvCxnSpPr>
        <p:spPr bwMode="auto">
          <a:xfrm>
            <a:off x="3806825" y="3519488"/>
            <a:ext cx="609600" cy="641350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281738" y="4743450"/>
            <a:ext cx="265588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9pPr>
          </a:lstStyle>
          <a:p>
            <a:pPr>
              <a:defRPr/>
            </a:pPr>
            <a:r>
              <a:rPr lang="en-GB" sz="4000" b="1" dirty="0" smtClean="0">
                <a:cs typeface="+mn-cs"/>
              </a:rPr>
              <a:t>Haze </a:t>
            </a:r>
            <a:r>
              <a:rPr lang="en-GB" sz="4000" b="1" kern="0" dirty="0" smtClean="0">
                <a:cs typeface="+mn-cs"/>
              </a:rPr>
              <a:t>=</a:t>
            </a:r>
          </a:p>
          <a:p>
            <a:pPr>
              <a:defRPr/>
            </a:pPr>
            <a:r>
              <a:rPr lang="en-GB" sz="4000" b="1" dirty="0" smtClean="0">
                <a:cs typeface="+mn-cs"/>
              </a:rPr>
              <a:t>Aerosols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6525" y="6399330"/>
            <a:ext cx="2295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Zhang et al. (2002)</a:t>
            </a:r>
            <a:endParaRPr lang="en-US" dirty="0"/>
          </a:p>
        </p:txBody>
      </p:sp>
      <p:sp>
        <p:nvSpPr>
          <p:cNvPr id="15" name="TextBox 1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282189" y="1731534"/>
            <a:ext cx="2655295" cy="1938992"/>
          </a:xfrm>
          <a:prstGeom prst="rect">
            <a:avLst/>
          </a:prstGeom>
          <a:blipFill rotWithShape="1">
            <a:blip r:embed="rId3"/>
            <a:stretch>
              <a:fillRect l="-4368" t="-5346" r="-10345" b="-12893"/>
            </a:stretch>
          </a:blipFill>
        </p:spPr>
        <p:txBody>
          <a:bodyPr/>
          <a:lstStyle/>
          <a:p>
            <a:pPr>
              <a:defRPr/>
            </a:pPr>
            <a:r>
              <a:rPr lang="en-GB">
                <a:noFill/>
                <a:ea typeface="ＭＳ Ｐゴシック" charset="0"/>
                <a:cs typeface="ＭＳ Ｐゴシック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81879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3.7037E-7 L 0.25121 -0.12454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52" y="-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ropbox\Dropbox\SnowGIS\PM25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176" r="10047" b="7"/>
          <a:stretch>
            <a:fillRect/>
          </a:stretch>
        </p:blipFill>
        <p:spPr bwMode="auto">
          <a:xfrm>
            <a:off x="-1" y="0"/>
            <a:ext cx="914399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14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ropbox\Dropbox\SnowGIS\OA_ColouredByPM2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" r="13638" b="7"/>
          <a:stretch>
            <a:fillRect/>
          </a:stretch>
        </p:blipFill>
        <p:spPr bwMode="auto">
          <a:xfrm>
            <a:off x="-1" y="0"/>
            <a:ext cx="914400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61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user\Google Drive\AcademicProjects\SarahNorgate\SarahNorgate_PM2.5_SchoolsLondon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48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/>
          <p:cNvGrpSpPr/>
          <p:nvPr/>
        </p:nvGrpSpPr>
        <p:grpSpPr>
          <a:xfrm>
            <a:off x="-29227" y="5495381"/>
            <a:ext cx="8981951" cy="1026367"/>
            <a:chOff x="-29227" y="5495381"/>
            <a:chExt cx="8981951" cy="1026367"/>
          </a:xfrm>
        </p:grpSpPr>
        <p:sp>
          <p:nvSpPr>
            <p:cNvPr id="52" name="TextBox 51"/>
            <p:cNvSpPr txBox="1"/>
            <p:nvPr/>
          </p:nvSpPr>
          <p:spPr>
            <a:xfrm>
              <a:off x="-29227" y="5719492"/>
              <a:ext cx="189667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Combined</a:t>
              </a:r>
              <a:endParaRPr lang="en-US" sz="2000" dirty="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794717" y="5495381"/>
              <a:ext cx="223934" cy="1026367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8728790" y="5495381"/>
              <a:ext cx="223934" cy="1026367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5277628" y="5495381"/>
              <a:ext cx="223934" cy="1026367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319496" y="5495381"/>
              <a:ext cx="223934" cy="1026367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4313656" y="5495381"/>
              <a:ext cx="223934" cy="1026367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6300947" y="5495381"/>
              <a:ext cx="223934" cy="1026367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8256489" y="5495381"/>
              <a:ext cx="223934" cy="1026367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794717" y="503853"/>
            <a:ext cx="223934" cy="10263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293257" y="503853"/>
            <a:ext cx="223934" cy="10263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791797" y="503853"/>
            <a:ext cx="223934" cy="10263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274708" y="503853"/>
            <a:ext cx="223934" cy="10263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773248" y="503853"/>
            <a:ext cx="223934" cy="10263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271788" y="503853"/>
            <a:ext cx="223934" cy="10263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90337" y="503853"/>
            <a:ext cx="223934" cy="10263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788877" y="503853"/>
            <a:ext cx="223934" cy="10263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287417" y="503853"/>
            <a:ext cx="223934" cy="10263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779088" y="503853"/>
            <a:ext cx="223934" cy="10263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277628" y="503853"/>
            <a:ext cx="223934" cy="10263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776168" y="503853"/>
            <a:ext cx="223934" cy="10263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728790" y="503853"/>
            <a:ext cx="223934" cy="10263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731710" y="503853"/>
            <a:ext cx="223934" cy="10263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230250" y="503853"/>
            <a:ext cx="223934" cy="10263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6" name="Group 75"/>
          <p:cNvGrpSpPr/>
          <p:nvPr/>
        </p:nvGrpSpPr>
        <p:grpSpPr>
          <a:xfrm>
            <a:off x="2803748" y="5495381"/>
            <a:ext cx="5163847" cy="1026367"/>
            <a:chOff x="2803748" y="5495381"/>
            <a:chExt cx="5163847" cy="1026367"/>
          </a:xfrm>
        </p:grpSpPr>
        <p:sp>
          <p:nvSpPr>
            <p:cNvPr id="63" name="Rectangle 62"/>
            <p:cNvSpPr/>
            <p:nvPr/>
          </p:nvSpPr>
          <p:spPr>
            <a:xfrm>
              <a:off x="2803748" y="5495381"/>
              <a:ext cx="223934" cy="1026367"/>
            </a:xfrm>
            <a:prstGeom prst="rect">
              <a:avLst/>
            </a:prstGeom>
            <a:solidFill>
              <a:srgbClr val="5B9BD5">
                <a:alpha val="12941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6785199" y="5495381"/>
              <a:ext cx="223934" cy="1026367"/>
            </a:xfrm>
            <a:prstGeom prst="rect">
              <a:avLst/>
            </a:prstGeom>
            <a:solidFill>
              <a:srgbClr val="5B9BD5">
                <a:alpha val="12941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7283739" y="5495381"/>
              <a:ext cx="223934" cy="1026367"/>
            </a:xfrm>
            <a:prstGeom prst="rect">
              <a:avLst/>
            </a:prstGeom>
            <a:solidFill>
              <a:srgbClr val="5B9BD5">
                <a:alpha val="12941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302288" y="5495381"/>
              <a:ext cx="223934" cy="1026367"/>
            </a:xfrm>
            <a:prstGeom prst="rect">
              <a:avLst/>
            </a:prstGeom>
            <a:solidFill>
              <a:srgbClr val="5B9BD5">
                <a:alpha val="12941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3800828" y="5495381"/>
              <a:ext cx="223934" cy="1026367"/>
            </a:xfrm>
            <a:prstGeom prst="rect">
              <a:avLst/>
            </a:prstGeom>
            <a:solidFill>
              <a:srgbClr val="5B9BD5">
                <a:alpha val="12941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4791039" y="5495381"/>
              <a:ext cx="223934" cy="1026367"/>
            </a:xfrm>
            <a:prstGeom prst="rect">
              <a:avLst/>
            </a:prstGeom>
            <a:solidFill>
              <a:srgbClr val="5B9BD5">
                <a:alpha val="12941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5788119" y="5495381"/>
              <a:ext cx="223934" cy="1026367"/>
            </a:xfrm>
            <a:prstGeom prst="rect">
              <a:avLst/>
            </a:prstGeom>
            <a:solidFill>
              <a:srgbClr val="5B9BD5">
                <a:alpha val="12941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7743661" y="5495381"/>
              <a:ext cx="223934" cy="1026367"/>
            </a:xfrm>
            <a:prstGeom prst="rect">
              <a:avLst/>
            </a:prstGeom>
            <a:solidFill>
              <a:srgbClr val="5B9BD5">
                <a:alpha val="12941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28600" y="600074"/>
            <a:ext cx="135485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MODIS</a:t>
            </a:r>
          </a:p>
          <a:p>
            <a:pPr algn="ctr"/>
            <a:r>
              <a:rPr lang="en-US" sz="2000" dirty="0" smtClean="0"/>
              <a:t>(10km)</a:t>
            </a:r>
            <a:endParaRPr lang="en-US" sz="2000" dirty="0"/>
          </a:p>
        </p:txBody>
      </p:sp>
      <p:grpSp>
        <p:nvGrpSpPr>
          <p:cNvPr id="78" name="Group 77"/>
          <p:cNvGrpSpPr/>
          <p:nvPr/>
        </p:nvGrpSpPr>
        <p:grpSpPr>
          <a:xfrm>
            <a:off x="-37499" y="3781152"/>
            <a:ext cx="8517922" cy="1026367"/>
            <a:chOff x="-37499" y="3781152"/>
            <a:chExt cx="8517922" cy="1026367"/>
          </a:xfrm>
        </p:grpSpPr>
        <p:sp>
          <p:nvSpPr>
            <p:cNvPr id="36" name="Rectangle 35"/>
            <p:cNvSpPr/>
            <p:nvPr/>
          </p:nvSpPr>
          <p:spPr>
            <a:xfrm>
              <a:off x="2319496" y="3781152"/>
              <a:ext cx="223934" cy="102636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313656" y="3781152"/>
              <a:ext cx="223934" cy="102636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6300947" y="3781152"/>
              <a:ext cx="223934" cy="102636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8256489" y="3781152"/>
              <a:ext cx="223934" cy="102636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-37499" y="3781152"/>
              <a:ext cx="1870512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Sentinel-2</a:t>
              </a:r>
            </a:p>
            <a:p>
              <a:pPr algn="ctr"/>
              <a:r>
                <a:rPr lang="en-US" sz="2000" dirty="0" smtClean="0"/>
                <a:t>(20m)</a:t>
              </a:r>
              <a:endParaRPr lang="en-US" sz="2000" dirty="0"/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228600" y="2285030"/>
            <a:ext cx="8724124" cy="1055680"/>
            <a:chOff x="228600" y="2285030"/>
            <a:chExt cx="8724124" cy="1055680"/>
          </a:xfrm>
        </p:grpSpPr>
        <p:sp>
          <p:nvSpPr>
            <p:cNvPr id="20" name="Rectangle 19"/>
            <p:cNvSpPr/>
            <p:nvPr/>
          </p:nvSpPr>
          <p:spPr>
            <a:xfrm>
              <a:off x="1794717" y="2285030"/>
              <a:ext cx="223934" cy="102636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8728790" y="2285030"/>
              <a:ext cx="223934" cy="102636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28600" y="2381251"/>
              <a:ext cx="1479379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Landsat</a:t>
              </a:r>
            </a:p>
            <a:p>
              <a:pPr algn="ctr"/>
              <a:r>
                <a:rPr lang="en-US" sz="2000" dirty="0" smtClean="0"/>
                <a:t>(30m)</a:t>
              </a:r>
              <a:endParaRPr lang="en-US" sz="2000" dirty="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5277628" y="2314343"/>
              <a:ext cx="223934" cy="102636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2184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Validation (it’s hard to do well!)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8D9482-642C-4BD0-89B3-729B17E587C0}" type="slidenum">
              <a:rPr lang="en-GB" altLang="en-US" smtClean="0"/>
              <a:pPr>
                <a:defRPr/>
              </a:pPr>
              <a:t>16</a:t>
            </a:fld>
            <a:endParaRPr lang="en-GB" altLang="en-US"/>
          </a:p>
        </p:txBody>
      </p:sp>
      <p:pic>
        <p:nvPicPr>
          <p:cNvPr id="115714" name="Picture 2" descr="D:\Dropbox\Dropbox\_PhD\_FinalThesis\Graphics\WithAOT_LondonWhole.png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8" t="23491" r="1998" b="-23491"/>
          <a:stretch/>
        </p:blipFill>
        <p:spPr bwMode="auto">
          <a:xfrm>
            <a:off x="-536745" y="1564359"/>
            <a:ext cx="10171130" cy="1007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76250" y="1852613"/>
            <a:ext cx="84963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811213" indent="-28892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219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27188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altLang="en-US" b="1" kern="0" dirty="0" smtClean="0"/>
              <a:t>PM</a:t>
            </a:r>
            <a:r>
              <a:rPr lang="en-GB" altLang="en-US" b="1" kern="0" baseline="-25000" dirty="0" smtClean="0"/>
              <a:t>2.5 </a:t>
            </a:r>
            <a:r>
              <a:rPr lang="en-GB" altLang="en-US" b="1" kern="0" dirty="0" smtClean="0"/>
              <a:t>(median error)</a:t>
            </a:r>
          </a:p>
          <a:p>
            <a:pPr lvl="1"/>
            <a:r>
              <a:rPr lang="en-GB" altLang="en-US" kern="0" dirty="0" smtClean="0"/>
              <a:t>Comparison with AURN sites		6.0</a:t>
            </a:r>
            <a:r>
              <a:rPr lang="el-GR" altLang="en-US" kern="0" dirty="0" smtClean="0"/>
              <a:t>μ</a:t>
            </a:r>
            <a:r>
              <a:rPr lang="en-GB" altLang="en-US" kern="0" dirty="0" smtClean="0"/>
              <a:t>g m</a:t>
            </a:r>
            <a:r>
              <a:rPr lang="en-GB" altLang="en-US" kern="0" baseline="30000" dirty="0" smtClean="0"/>
              <a:t>-3</a:t>
            </a:r>
            <a:endParaRPr lang="en-GB" altLang="en-US" kern="0" baseline="30000" dirty="0"/>
          </a:p>
          <a:p>
            <a:pPr lvl="1"/>
            <a:r>
              <a:rPr lang="en-GB" altLang="en-US" i="1" kern="0" dirty="0" smtClean="0"/>
              <a:t>Ground instrument (for comparison)	2.5</a:t>
            </a:r>
            <a:r>
              <a:rPr lang="el-GR" altLang="en-US" i="1" kern="0" dirty="0" smtClean="0"/>
              <a:t>μ</a:t>
            </a:r>
            <a:r>
              <a:rPr lang="en-GB" altLang="en-US" i="1" kern="0" dirty="0" smtClean="0"/>
              <a:t>g m</a:t>
            </a:r>
            <a:r>
              <a:rPr lang="en-GB" altLang="en-US" i="1" kern="0" baseline="30000" dirty="0" smtClean="0"/>
              <a:t>-3</a:t>
            </a:r>
          </a:p>
          <a:p>
            <a:pPr lvl="1"/>
            <a:r>
              <a:rPr lang="en-GB" altLang="en-US" i="1" kern="0" dirty="0" smtClean="0"/>
              <a:t>Global 10km analysis (van D, 2010)	6.7</a:t>
            </a:r>
            <a:r>
              <a:rPr lang="el-GR" altLang="en-US" i="1" kern="0" dirty="0" smtClean="0"/>
              <a:t>μ</a:t>
            </a:r>
            <a:r>
              <a:rPr lang="en-GB" altLang="en-US" i="1" kern="0" dirty="0" smtClean="0"/>
              <a:t>g m</a:t>
            </a:r>
            <a:r>
              <a:rPr lang="en-GB" altLang="en-US" i="1" kern="0" baseline="30000" dirty="0" smtClean="0"/>
              <a:t>-3</a:t>
            </a:r>
            <a:r>
              <a:rPr lang="en-GB" altLang="en-US" i="1" kern="0" dirty="0" smtClean="0"/>
              <a:t>		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6788" y="4993729"/>
            <a:ext cx="81685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>All likely to decrease!</a:t>
            </a:r>
            <a:endParaRPr lang="en-US"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2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next?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0573" y="1690689"/>
            <a:ext cx="8494644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Currently working to improve/extend the method</a:t>
            </a:r>
            <a:endParaRPr lang="en-US" sz="2800" dirty="0"/>
          </a:p>
          <a:p>
            <a:pPr marL="285750" indent="-285750">
              <a:buFont typeface="Arial" charset="0"/>
              <a:buChar char="•"/>
            </a:pPr>
            <a:endParaRPr lang="en-US" sz="2800" dirty="0" smtClean="0"/>
          </a:p>
          <a:p>
            <a:pPr marL="285750" indent="-285750">
              <a:buFont typeface="Arial" charset="0"/>
              <a:buChar char="•"/>
            </a:pPr>
            <a:endParaRPr lang="en-US" sz="2800" dirty="0" smtClean="0"/>
          </a:p>
          <a:p>
            <a:pPr algn="ctr"/>
            <a:r>
              <a:rPr lang="en-US" sz="5400" b="1" dirty="0" smtClean="0"/>
              <a:t>What do YOU want?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 smtClean="0"/>
          </a:p>
          <a:p>
            <a:pPr marL="285750" indent="-285750">
              <a:buFont typeface="Arial" charset="0"/>
              <a:buChar char="•"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13637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7"/>
          <p:cNvSpPr txBox="1">
            <a:spLocks noChangeArrowheads="1"/>
          </p:cNvSpPr>
          <p:nvPr/>
        </p:nvSpPr>
        <p:spPr bwMode="auto">
          <a:xfrm>
            <a:off x="361950" y="1752600"/>
            <a:ext cx="80200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90500" indent="-1905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9pPr>
          </a:lstStyle>
          <a:p>
            <a:pPr algn="l">
              <a:lnSpc>
                <a:spcPts val="2800"/>
              </a:lnSpc>
              <a:buFont typeface="Times" charset="0"/>
              <a:buChar char="•"/>
            </a:pPr>
            <a:endParaRPr lang="en-US" sz="2400">
              <a:solidFill>
                <a:srgbClr val="2D3F49"/>
              </a:solidFill>
              <a:latin typeface="Georgia" charset="0"/>
            </a:endParaRPr>
          </a:p>
        </p:txBody>
      </p:sp>
      <p:pic>
        <p:nvPicPr>
          <p:cNvPr id="69637" name="Picture 7" descr="http://p1.img.cctvpic.com/nettv/english/special/pm25/20120413/images/114284_5349_133430935089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636712" y="260648"/>
            <a:ext cx="5870576" cy="4109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57" y="442813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b="1" dirty="0">
                <a:solidFill>
                  <a:srgbClr val="C00000"/>
                </a:solidFill>
              </a:rPr>
              <a:t>Over 3 million people die prematurely each year from particulate matter air pollution</a:t>
            </a:r>
          </a:p>
        </p:txBody>
      </p:sp>
    </p:spTree>
    <p:extLst>
      <p:ext uri="{BB962C8B-B14F-4D97-AF65-F5344CB8AC3E}">
        <p14:creationId xmlns:p14="http://schemas.microsoft.com/office/powerpoint/2010/main" val="153093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0517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051778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33 sites </a:t>
            </a:r>
            <a:r>
              <a:rPr lang="en-US" sz="2800" dirty="0" smtClean="0">
                <a:solidFill>
                  <a:srgbClr val="C00000"/>
                </a:solidFill>
              </a:rPr>
              <a:t>in Central London (not all measuring PM!)</a:t>
            </a:r>
          </a:p>
          <a:p>
            <a:endParaRPr lang="en-US" sz="2800" dirty="0">
              <a:solidFill>
                <a:srgbClr val="C00000"/>
              </a:solidFill>
            </a:endParaRPr>
          </a:p>
          <a:p>
            <a:r>
              <a:rPr lang="en-US" sz="2800" b="1" dirty="0" smtClean="0">
                <a:solidFill>
                  <a:srgbClr val="C00000"/>
                </a:solidFill>
              </a:rPr>
              <a:t>3 sites </a:t>
            </a:r>
            <a:r>
              <a:rPr lang="en-US" sz="2800" dirty="0" smtClean="0">
                <a:solidFill>
                  <a:srgbClr val="C00000"/>
                </a:solidFill>
              </a:rPr>
              <a:t>in </a:t>
            </a:r>
            <a:r>
              <a:rPr lang="en-US" sz="2800" dirty="0" err="1" smtClean="0">
                <a:solidFill>
                  <a:srgbClr val="C00000"/>
                </a:solidFill>
              </a:rPr>
              <a:t>Soton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>
                <a:solidFill>
                  <a:srgbClr val="C00000"/>
                </a:solidFill>
              </a:rPr>
              <a:t>(</a:t>
            </a:r>
            <a:r>
              <a:rPr lang="en-US" sz="2800" dirty="0" smtClean="0">
                <a:solidFill>
                  <a:srgbClr val="C00000"/>
                </a:solidFill>
              </a:rPr>
              <a:t>1 </a:t>
            </a:r>
            <a:r>
              <a:rPr lang="en-US" sz="2800" dirty="0" smtClean="0">
                <a:solidFill>
                  <a:srgbClr val="C00000"/>
                </a:solidFill>
              </a:rPr>
              <a:t>measuring </a:t>
            </a:r>
            <a:r>
              <a:rPr lang="en-US" sz="2800" dirty="0" smtClean="0">
                <a:solidFill>
                  <a:srgbClr val="C00000"/>
                </a:solidFill>
              </a:rPr>
              <a:t>PM)</a:t>
            </a:r>
            <a:endParaRPr lang="en-US" sz="2800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50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leet_withSMAP07_1280x720_30fp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30863" y="868"/>
            <a:ext cx="13185465" cy="741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90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Dropbox\Dropbox\Conferences &amp; Competitions &amp; Presentations\CafeScientifique\L8_TCC_2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48" t="285" r="1710" b="1425"/>
          <a:stretch>
            <a:fillRect/>
          </a:stretch>
        </p:blipFill>
        <p:spPr bwMode="auto">
          <a:xfrm>
            <a:off x="-1" y="-1"/>
            <a:ext cx="9144001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625" y="4200"/>
            <a:ext cx="9144001" cy="76944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4400" b="1" dirty="0" smtClean="0"/>
              <a:t>Landsat – 30m</a:t>
            </a:r>
            <a:endParaRPr lang="en-GB" sz="4400" b="1" dirty="0"/>
          </a:p>
        </p:txBody>
      </p:sp>
    </p:spTree>
    <p:extLst>
      <p:ext uri="{BB962C8B-B14F-4D97-AF65-F5344CB8AC3E}">
        <p14:creationId xmlns:p14="http://schemas.microsoft.com/office/powerpoint/2010/main" val="43175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ropbox\Dropbox\Conferences &amp; Competitions &amp; Presentations\CafeScientifique\L8_TCC_WinchZoom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34" t="8797" r="546" b="14923"/>
          <a:stretch>
            <a:fillRect/>
          </a:stretch>
        </p:blipFill>
        <p:spPr bwMode="auto">
          <a:xfrm>
            <a:off x="-1" y="-1"/>
            <a:ext cx="9144002" cy="685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625" y="4200"/>
            <a:ext cx="9144001" cy="76944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4400" b="1" dirty="0" smtClean="0"/>
              <a:t>Landsat – 30m</a:t>
            </a:r>
            <a:endParaRPr lang="en-GB" sz="4400" b="1" dirty="0"/>
          </a:p>
        </p:txBody>
      </p:sp>
    </p:spTree>
    <p:extLst>
      <p:ext uri="{BB962C8B-B14F-4D97-AF65-F5344CB8AC3E}">
        <p14:creationId xmlns:p14="http://schemas.microsoft.com/office/powerpoint/2010/main" val="10319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7"/>
          <p:cNvSpPr txBox="1">
            <a:spLocks noChangeArrowheads="1"/>
          </p:cNvSpPr>
          <p:nvPr/>
        </p:nvSpPr>
        <p:spPr bwMode="auto">
          <a:xfrm>
            <a:off x="361950" y="1752600"/>
            <a:ext cx="80200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90500" indent="-1905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9pPr>
          </a:lstStyle>
          <a:p>
            <a:pPr algn="l">
              <a:lnSpc>
                <a:spcPts val="2800"/>
              </a:lnSpc>
              <a:buFont typeface="Times" charset="0"/>
              <a:buChar char="•"/>
            </a:pPr>
            <a:endParaRPr lang="en-US" sz="2400">
              <a:solidFill>
                <a:srgbClr val="2D3F49"/>
              </a:solidFill>
              <a:latin typeface="Georgia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grpSp>
        <p:nvGrpSpPr>
          <p:cNvPr id="11" name="Group 10"/>
          <p:cNvGrpSpPr/>
          <p:nvPr/>
        </p:nvGrpSpPr>
        <p:grpSpPr>
          <a:xfrm>
            <a:off x="142359" y="1648414"/>
            <a:ext cx="4364394" cy="3868818"/>
            <a:chOff x="323528" y="133944"/>
            <a:chExt cx="3762993" cy="3335706"/>
          </a:xfrm>
        </p:grpSpPr>
        <p:grpSp>
          <p:nvGrpSpPr>
            <p:cNvPr id="12" name="Group 11"/>
            <p:cNvGrpSpPr/>
            <p:nvPr/>
          </p:nvGrpSpPr>
          <p:grpSpPr>
            <a:xfrm>
              <a:off x="323528" y="133944"/>
              <a:ext cx="3762993" cy="3335706"/>
              <a:chOff x="251520" y="30540"/>
              <a:chExt cx="3762993" cy="3335706"/>
            </a:xfrm>
            <a:effectLst>
              <a:outerShdw blurRad="50800" dist="38100" dir="2700000" sx="101000" sy="101000" algn="tl" rotWithShape="0">
                <a:prstClr val="black">
                  <a:alpha val="57000"/>
                </a:prstClr>
              </a:outerShdw>
            </a:effectLst>
          </p:grpSpPr>
          <p:pic>
            <p:nvPicPr>
              <p:cNvPr id="14" name="Picture 2" descr="C:\Dropbox\Dropbox\_PhD\_FinalThesis\Graphics\Comparison_ThreeWay_Zoom.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2" t="7711" r="67324" b="29818"/>
              <a:stretch/>
            </p:blipFill>
            <p:spPr bwMode="auto">
              <a:xfrm>
                <a:off x="251520" y="57923"/>
                <a:ext cx="3762993" cy="33083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251550" y="30540"/>
                <a:ext cx="376296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 smtClean="0"/>
                  <a:t>MODIS</a:t>
                </a:r>
                <a:endParaRPr lang="en-GB" b="1" dirty="0"/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323528" y="133944"/>
              <a:ext cx="3762993" cy="33357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90826" y="1634845"/>
            <a:ext cx="4373662" cy="3882386"/>
            <a:chOff x="5292079" y="-50722"/>
            <a:chExt cx="3762993" cy="3340311"/>
          </a:xfrm>
          <a:effectLst>
            <a:outerShdw blurRad="50800" dist="38100" dir="2700000" sx="101000" sy="101000" algn="tl" rotWithShape="0">
              <a:prstClr val="black">
                <a:alpha val="57000"/>
              </a:prstClr>
            </a:outerShdw>
          </a:effectLst>
        </p:grpSpPr>
        <p:pic>
          <p:nvPicPr>
            <p:cNvPr id="17" name="Picture 2" descr="C:\Dropbox\Dropbox\_PhD\_FinalThesis\Graphics\Comparison_ThreeWay_Zoom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96" t="8063" r="817" b="29519"/>
            <a:stretch/>
          </p:blipFill>
          <p:spPr bwMode="auto">
            <a:xfrm>
              <a:off x="5292080" y="-19355"/>
              <a:ext cx="3762992" cy="3308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5292079" y="-50722"/>
              <a:ext cx="376299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/>
                <a:t>HOTBAR</a:t>
              </a:r>
              <a:endParaRPr lang="en-GB" b="1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292079" y="-46117"/>
              <a:ext cx="3762993" cy="33357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160940" y="5590981"/>
            <a:ext cx="88221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GB" sz="3600" b="1" dirty="0" smtClean="0"/>
              <a:t>Over 100,000 times the detail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75133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ropbox\Dropbox\_PhD\_FinalThesis\Graphics\LondonPM25_withMODISGri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" t="5116" r="1159" b="822"/>
          <a:stretch/>
        </p:blipFill>
        <p:spPr bwMode="auto">
          <a:xfrm>
            <a:off x="-1" y="315704"/>
            <a:ext cx="9144002" cy="622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59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p1.pichost.me/i/54/17734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t="39634" r="49992" b="366"/>
          <a:stretch>
            <a:fillRect/>
          </a:stretch>
        </p:blipFill>
        <p:spPr bwMode="auto">
          <a:xfrm>
            <a:off x="-1" y="-27384"/>
            <a:ext cx="918049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s://ce12b193d2f7d75eb0d1-a678cc8f4f890e88f71fe9818106b11e.ssl.cf1.rackcdn.com/vault/img/2012/08/09/5023fe9fc29e061d3f000005/medium_sun-b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243408"/>
            <a:ext cx="1830413" cy="182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170293" y="653730"/>
            <a:ext cx="2150459" cy="3722460"/>
            <a:chOff x="1170293" y="653730"/>
            <a:chExt cx="2150459" cy="3722460"/>
          </a:xfrm>
        </p:grpSpPr>
        <p:sp>
          <p:nvSpPr>
            <p:cNvPr id="3" name="Right Arrow 2"/>
            <p:cNvSpPr/>
            <p:nvPr/>
          </p:nvSpPr>
          <p:spPr>
            <a:xfrm rot="2784708">
              <a:off x="285754" y="2699564"/>
              <a:ext cx="2561165" cy="79208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ight Arrow 4"/>
            <p:cNvSpPr/>
            <p:nvPr/>
          </p:nvSpPr>
          <p:spPr>
            <a:xfrm rot="2784708">
              <a:off x="964940" y="2118917"/>
              <a:ext cx="2561165" cy="792088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ight Arrow 5"/>
            <p:cNvSpPr/>
            <p:nvPr/>
          </p:nvSpPr>
          <p:spPr>
            <a:xfrm rot="2784708">
              <a:off x="1644125" y="1538269"/>
              <a:ext cx="2561165" cy="792088"/>
            </a:xfrm>
            <a:prstGeom prst="rightArrow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51520" y="260648"/>
            <a:ext cx="998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smtClean="0"/>
              <a:t>In</a:t>
            </a:r>
            <a:endParaRPr lang="en-GB" sz="4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668694" y="733710"/>
            <a:ext cx="1224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smtClean="0"/>
              <a:t>Out</a:t>
            </a:r>
            <a:endParaRPr lang="en-GB" sz="4800" b="1" dirty="0"/>
          </a:p>
        </p:txBody>
      </p:sp>
      <p:sp>
        <p:nvSpPr>
          <p:cNvPr id="15" name="Right Arrow 14"/>
          <p:cNvSpPr/>
          <p:nvPr/>
        </p:nvSpPr>
        <p:spPr>
          <a:xfrm rot="18984708">
            <a:off x="6269565" y="3256990"/>
            <a:ext cx="760297" cy="792088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16" name="Right Arrow 15"/>
          <p:cNvSpPr/>
          <p:nvPr/>
        </p:nvSpPr>
        <p:spPr>
          <a:xfrm rot="18984708">
            <a:off x="5513240" y="2111059"/>
            <a:ext cx="2034784" cy="792088"/>
          </a:xfrm>
          <a:prstGeom prst="right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17" name="Right Arrow 16"/>
          <p:cNvSpPr/>
          <p:nvPr/>
        </p:nvSpPr>
        <p:spPr>
          <a:xfrm rot="18984708">
            <a:off x="4739217" y="948263"/>
            <a:ext cx="3437635" cy="792088"/>
          </a:xfrm>
          <a:prstGeom prst="rightArrow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38" name="TextBox 37"/>
          <p:cNvSpPr txBox="1"/>
          <p:nvPr/>
        </p:nvSpPr>
        <p:spPr>
          <a:xfrm>
            <a:off x="2475200" y="336384"/>
            <a:ext cx="4193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smtClean="0"/>
              <a:t>Scattering</a:t>
            </a:r>
            <a:endParaRPr lang="en-GB" sz="4800" b="1" dirty="0"/>
          </a:p>
        </p:txBody>
      </p:sp>
      <p:pic>
        <p:nvPicPr>
          <p:cNvPr id="18" name="Picture 4" descr="http://rewordit.org/wp-content/uploads/2014/01/interplanetary-dus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253" b="90139" l="46824" r="940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915" t="1392" r="-1395" b="-1392"/>
          <a:stretch/>
        </p:blipFill>
        <p:spPr bwMode="auto">
          <a:xfrm>
            <a:off x="3644897" y="2900227"/>
            <a:ext cx="1854207" cy="1630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59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5035</TotalTime>
  <Words>128</Words>
  <Application>Microsoft Macintosh PowerPoint</Application>
  <PresentationFormat>On-screen Show (4:3)</PresentationFormat>
  <Paragraphs>44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Calibri</vt:lpstr>
      <vt:lpstr>Calibri Light</vt:lpstr>
      <vt:lpstr>Georgia</vt:lpstr>
      <vt:lpstr>Lucida Sans</vt:lpstr>
      <vt:lpstr>MS PGothic</vt:lpstr>
      <vt:lpstr>ＭＳ Ｐゴシック</vt:lpstr>
      <vt:lpstr>Times</vt:lpstr>
      <vt:lpstr>Arial</vt:lpstr>
      <vt:lpstr>Office Theme</vt:lpstr>
      <vt:lpstr>HOTBAR High-resolution PM2.5 measurements from satellites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Validation (it’s hard to do well!)</vt:lpstr>
      <vt:lpstr>What next?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Wilson R.T.</dc:creator>
  <cp:lastModifiedBy>Wilson R.T.</cp:lastModifiedBy>
  <cp:revision>32</cp:revision>
  <dcterms:created xsi:type="dcterms:W3CDTF">2015-10-05T15:48:18Z</dcterms:created>
  <dcterms:modified xsi:type="dcterms:W3CDTF">2015-12-16T11:11:21Z</dcterms:modified>
</cp:coreProperties>
</file>