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71" r:id="rId10"/>
    <p:sldId id="270" r:id="rId11"/>
    <p:sldId id="272" r:id="rId12"/>
    <p:sldId id="273" r:id="rId13"/>
    <p:sldId id="275" r:id="rId14"/>
    <p:sldId id="276" r:id="rId15"/>
    <p:sldId id="277" r:id="rId16"/>
    <p:sldId id="269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3" autoAdjust="0"/>
    <p:restoredTop sz="94660"/>
  </p:normalViewPr>
  <p:slideViewPr>
    <p:cSldViewPr>
      <p:cViewPr>
        <p:scale>
          <a:sx n="66" d="100"/>
          <a:sy n="66" d="100"/>
        </p:scale>
        <p:origin x="-1746" y="-9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656A7-457E-4EF1-BD1D-7FA1A416C1D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F7A6C-EEDE-48F1-AEC3-C797570EC5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56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C27F6D3D-13DD-6746-8FF6-B5B9B5963D81}" type="slidenum">
              <a:rPr lang="en-GB">
                <a:latin typeface="Arial" charset="0"/>
              </a:rPr>
              <a:pPr/>
              <a:t>2</a:t>
            </a:fld>
            <a:endParaRPr lang="en-GB">
              <a:latin typeface="Arial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A7BDB7C-76E5-664A-96D8-B23C0043DF1A}" type="slidenum">
              <a:rPr lang="en-GB">
                <a:latin typeface="Arial" charset="0"/>
              </a:rPr>
              <a:pPr/>
              <a:t>3</a:t>
            </a:fld>
            <a:endParaRPr lang="en-GB"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A7BDB7C-76E5-664A-96D8-B23C0043DF1A}" type="slidenum">
              <a:rPr lang="en-GB">
                <a:latin typeface="Arial" charset="0"/>
              </a:rPr>
              <a:pPr/>
              <a:t>4</a:t>
            </a:fld>
            <a:endParaRPr lang="en-GB"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5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6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695996" indent="-267691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07076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499067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1927372" indent="-214152" defTabSz="881892"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35567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78398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212287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640592" indent="-214152" algn="ctr" defTabSz="881892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BCE590D-1FCE-6644-B179-93D14EA52857}" type="slidenum">
              <a:rPr lang="en-GB">
                <a:latin typeface="Arial" charset="0"/>
              </a:rPr>
              <a:pPr/>
              <a:t>7</a:t>
            </a:fld>
            <a:endParaRPr lang="en-GB">
              <a:latin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36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77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3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4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3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5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61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40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85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04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26543-2FC0-4271-838E-A9885CE69373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43CC0-B86E-4538-BAB0-52A74B5FA1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41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2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ropbox\Dropbox\_PhD\_FinalThesis\Graphics\LondonPM25_withMODISGri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5481" r="14976" b="8425"/>
          <a:stretch>
            <a:fillRect/>
          </a:stretch>
        </p:blipFill>
        <p:spPr bwMode="auto">
          <a:xfrm>
            <a:off x="-16146" y="-8587"/>
            <a:ext cx="9340674" cy="7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908720"/>
            <a:ext cx="914400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 smtClean="0">
                <a:solidFill>
                  <a:srgbClr val="002060"/>
                </a:solidFill>
              </a:rPr>
              <a:t>Robin Wilson</a:t>
            </a:r>
            <a:endParaRPr lang="en-GB" sz="8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76872"/>
            <a:ext cx="91440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</a:rPr>
              <a:t>MRC Early Career Fellow</a:t>
            </a:r>
            <a:endParaRPr lang="en-GB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pace-airbusds.com/media/image/sentinel2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/>
          <a:stretch/>
        </p:blipFill>
        <p:spPr bwMode="auto">
          <a:xfrm>
            <a:off x="-15958" y="754870"/>
            <a:ext cx="9175924" cy="62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940" y="116632"/>
            <a:ext cx="8822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 smtClean="0"/>
              <a:t>Extend</a:t>
            </a:r>
            <a:endParaRPr lang="en-GB" sz="36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8108" y="1333212"/>
            <a:ext cx="8844959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b="1" dirty="0" smtClean="0">
                <a:solidFill>
                  <a:srgbClr val="C00000"/>
                </a:solidFill>
              </a:rPr>
              <a:t>New satellites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400" b="1" dirty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b="1" dirty="0" smtClean="0">
                <a:solidFill>
                  <a:srgbClr val="C00000"/>
                </a:solidFill>
              </a:rPr>
              <a:t>Improved, automated algorithm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400" b="1" dirty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400" b="1" dirty="0" smtClean="0">
                <a:solidFill>
                  <a:srgbClr val="C00000"/>
                </a:solidFill>
              </a:rPr>
              <a:t>Aerosol modelling (van Donkelaar)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940" y="116632"/>
            <a:ext cx="8822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 smtClean="0"/>
              <a:t>Validate</a:t>
            </a:r>
            <a:endParaRPr lang="en-GB" sz="3600" b="1" dirty="0"/>
          </a:p>
        </p:txBody>
      </p:sp>
      <p:pic>
        <p:nvPicPr>
          <p:cNvPr id="1026" name="Picture 2" descr="C:\Dropbox\Dropbox\SkyClarityProposal\TenerifeTest\devic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33650" r="927" b="1463"/>
          <a:stretch/>
        </p:blipFill>
        <p:spPr bwMode="auto">
          <a:xfrm>
            <a:off x="0" y="762963"/>
            <a:ext cx="9144000" cy="40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ropbox\Dropbox\_PhD\_FinalThesis\Graphics\MAIAC_Vs_Resampl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20016" r="58598" b="58389"/>
          <a:stretch/>
        </p:blipFill>
        <p:spPr bwMode="auto">
          <a:xfrm>
            <a:off x="1691680" y="4005064"/>
            <a:ext cx="7452320" cy="28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science.gsfc.nasa.gov/sed/images/mission_thumbs/AERO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22" y="4005064"/>
            <a:ext cx="3857277" cy="28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RN Monitoring s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7" y="4005064"/>
            <a:ext cx="3857428" cy="28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940" y="116632"/>
            <a:ext cx="8822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 smtClean="0"/>
              <a:t>Validate</a:t>
            </a:r>
            <a:endParaRPr lang="en-GB" sz="3600" b="1" dirty="0"/>
          </a:p>
        </p:txBody>
      </p:sp>
      <p:pic>
        <p:nvPicPr>
          <p:cNvPr id="1026" name="Picture 2" descr="C:\Dropbox\Dropbox\SkyClarityProposal\TenerifeTest\device_3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33650" r="927" b="1463"/>
          <a:stretch/>
        </p:blipFill>
        <p:spPr bwMode="auto">
          <a:xfrm>
            <a:off x="0" y="762963"/>
            <a:ext cx="9144000" cy="40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ropbox\Dropbox\_PhD\_FinalThesis\Graphics\MAIAC_Vs_Resampled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20016" r="58598" b="58389"/>
          <a:stretch/>
        </p:blipFill>
        <p:spPr bwMode="auto">
          <a:xfrm>
            <a:off x="1691680" y="4005064"/>
            <a:ext cx="7452320" cy="28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science.gsfc.nasa.gov/sed/images/mission_thumbs/AERONET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22" y="4005064"/>
            <a:ext cx="3857277" cy="28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RN Monitoring station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7" y="4005064"/>
            <a:ext cx="3857428" cy="28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8108" y="1340768"/>
            <a:ext cx="884495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 smtClean="0">
                <a:solidFill>
                  <a:srgbClr val="C00000"/>
                </a:solidFill>
              </a:rPr>
              <a:t>Ground-based measurements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b="1" dirty="0" smtClean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 smtClean="0">
                <a:solidFill>
                  <a:srgbClr val="C00000"/>
                </a:solidFill>
              </a:rPr>
              <a:t>Other satellite measurements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b="1" dirty="0" smtClean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 smtClean="0">
                <a:solidFill>
                  <a:srgbClr val="C00000"/>
                </a:solidFill>
              </a:rPr>
              <a:t>Model outputs</a:t>
            </a:r>
            <a:endParaRPr lang="en-GB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ttp://upload.wikimedia.org/wikipedia/commons/c/c5/India_-_Faces_-_Rural_women_driving_their_own_change_1_(222975296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" b="12193"/>
          <a:stretch/>
        </p:blipFill>
        <p:spPr bwMode="auto">
          <a:xfrm>
            <a:off x="-32838" y="764705"/>
            <a:ext cx="917683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940" y="116632"/>
            <a:ext cx="8822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 smtClean="0"/>
              <a:t>Apply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2455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ttp://upload.wikimedia.org/wikipedia/commons/c/c5/India_-_Faces_-_Rural_women_driving_their_own_change_1_(2229752965)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" b="12193"/>
          <a:stretch/>
        </p:blipFill>
        <p:spPr bwMode="auto">
          <a:xfrm>
            <a:off x="-32838" y="764705"/>
            <a:ext cx="917683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940" y="116632"/>
            <a:ext cx="8822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 smtClean="0"/>
              <a:t>Apply</a:t>
            </a:r>
            <a:endParaRPr lang="en-GB" sz="3600" b="1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8108" y="1052736"/>
            <a:ext cx="884495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 smtClean="0">
                <a:solidFill>
                  <a:srgbClr val="C00000"/>
                </a:solidFill>
              </a:rPr>
              <a:t>Focus on LMICs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b="1" dirty="0" smtClean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 smtClean="0">
                <a:solidFill>
                  <a:srgbClr val="C00000"/>
                </a:solidFill>
              </a:rPr>
              <a:t>Focus on applications that require high spatial detail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b="1" dirty="0" smtClean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000" b="1" dirty="0">
              <a:solidFill>
                <a:srgbClr val="C00000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000" b="1" dirty="0" smtClean="0">
                <a:solidFill>
                  <a:srgbClr val="C00000"/>
                </a:solidFill>
              </a:rPr>
              <a:t>Driven by collaborators within the centre</a:t>
            </a:r>
            <a:endParaRPr lang="en-GB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7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fessor Edward Milton's photo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56" y="116632"/>
            <a:ext cx="2034332" cy="20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r Jo Nield's photo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50034"/>
            <a:ext cx="1760214" cy="264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r Andrew J Tatem's photo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2758" r="10854" b="50950"/>
          <a:stretch/>
        </p:blipFill>
        <p:spPr bwMode="auto">
          <a:xfrm>
            <a:off x="6916689" y="3878932"/>
            <a:ext cx="2047799" cy="120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fizz.phys.dal.ca/~rvmartin/pictures/rvmartin_web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89"/>
          <a:stretch/>
        </p:blipFill>
        <p:spPr bwMode="auto">
          <a:xfrm>
            <a:off x="4362152" y="116632"/>
            <a:ext cx="2359844" cy="212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fizz.phys.dal.ca/~atmos/aaron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48" y="116632"/>
            <a:ext cx="1371600" cy="18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hotograph of Dr Peter R Wilson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22668"/>
          <a:stretch/>
        </p:blipFill>
        <p:spPr bwMode="auto">
          <a:xfrm>
            <a:off x="234653" y="2748123"/>
            <a:ext cx="2143125" cy="200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athryn Tonne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22" y="5390943"/>
            <a:ext cx="1121266" cy="12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hotograph of Prof. Alex Rogers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3"/>
          <a:stretch/>
        </p:blipFill>
        <p:spPr bwMode="auto">
          <a:xfrm>
            <a:off x="234653" y="116632"/>
            <a:ext cx="2137569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of Richard Bingley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9"/>
          <a:stretch/>
        </p:blipFill>
        <p:spPr bwMode="auto">
          <a:xfrm>
            <a:off x="4352776" y="2394668"/>
            <a:ext cx="2349302" cy="24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www.aber.ac.uk/en/iges/staff/academic-staff/pfb/buntingp.jp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13154" r="10861" b="24349"/>
          <a:stretch/>
        </p:blipFill>
        <p:spPr bwMode="auto">
          <a:xfrm>
            <a:off x="6916689" y="2354786"/>
            <a:ext cx="2047799" cy="142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sydney.edu.au/science/bio/eicc/images/content/rmurphy.jpg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" b="29803"/>
          <a:stretch/>
        </p:blipFill>
        <p:spPr bwMode="auto">
          <a:xfrm>
            <a:off x="234653" y="4899656"/>
            <a:ext cx="21431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://i1.rgstatic.net/i/profile/60b7d518cb3e7f0b93_l_5c967.jpg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25" y="223190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Ferdinando Villa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r="1621"/>
          <a:stretch/>
        </p:blipFill>
        <p:spPr bwMode="auto">
          <a:xfrm>
            <a:off x="4352776" y="4975856"/>
            <a:ext cx="2091432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://www.geos.ed.ac.uk/faces/amacarth.jpg"/>
          <p:cNvPicPr>
            <a:picLocks noChangeAspect="1" noChangeArrowheads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36" y="5171182"/>
            <a:ext cx="1086794" cy="15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757" y="1905506"/>
            <a:ext cx="90584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pitchFamily="-84" charset="0"/>
                <a:ea typeface="ヒラギノ明朝 ProN W3" pitchFamily="-84" charset="-128"/>
                <a:sym typeface="Palatino" pitchFamily="-84" charset="0"/>
              </a:defRPr>
            </a:lvl9pPr>
          </a:lstStyle>
          <a:p>
            <a:pPr algn="ctr" eaLnBrk="1" hangingPunct="1"/>
            <a:r>
              <a:rPr lang="en-US" sz="96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My</a:t>
            </a:r>
          </a:p>
          <a:p>
            <a:pPr algn="ctr" eaLnBrk="1" hangingPunct="1"/>
            <a:r>
              <a:rPr lang="en-US" sz="96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9600" b="1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ollaborators</a:t>
            </a:r>
            <a:endParaRPr lang="en-US" sz="9600" b="1" i="1" dirty="0" smtClean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56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ropbox\Dropbox\_PhD\_FinalThesis\Graphics\LondonPM25_withMODISGrid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5481" r="14976" b="8425"/>
          <a:stretch>
            <a:fillRect/>
          </a:stretch>
        </p:blipFill>
        <p:spPr bwMode="auto">
          <a:xfrm>
            <a:off x="-16146" y="-8587"/>
            <a:ext cx="9340674" cy="7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3"/>
          <p:cNvSpPr/>
          <p:nvPr/>
        </p:nvSpPr>
        <p:spPr>
          <a:xfrm>
            <a:off x="35496" y="1"/>
            <a:ext cx="8656948" cy="6829152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Oval 4"/>
          <p:cNvSpPr/>
          <p:nvPr/>
        </p:nvSpPr>
        <p:spPr>
          <a:xfrm>
            <a:off x="899592" y="5013176"/>
            <a:ext cx="236821" cy="23682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 5"/>
          <p:cNvSpPr/>
          <p:nvPr/>
        </p:nvSpPr>
        <p:spPr>
          <a:xfrm>
            <a:off x="1134736" y="5312169"/>
            <a:ext cx="2122281" cy="1645223"/>
          </a:xfrm>
          <a:custGeom>
            <a:avLst/>
            <a:gdLst>
              <a:gd name="connsiteX0" fmla="*/ 0 w 2122281"/>
              <a:gd name="connsiteY0" fmla="*/ 0 h 1645223"/>
              <a:gd name="connsiteX1" fmla="*/ 2122281 w 2122281"/>
              <a:gd name="connsiteY1" fmla="*/ 0 h 1645223"/>
              <a:gd name="connsiteX2" fmla="*/ 2122281 w 2122281"/>
              <a:gd name="connsiteY2" fmla="*/ 1645223 h 1645223"/>
              <a:gd name="connsiteX3" fmla="*/ 0 w 2122281"/>
              <a:gd name="connsiteY3" fmla="*/ 1645223 h 1645223"/>
              <a:gd name="connsiteX4" fmla="*/ 0 w 2122281"/>
              <a:gd name="connsiteY4" fmla="*/ 0 h 164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281" h="1645223">
                <a:moveTo>
                  <a:pt x="0" y="0"/>
                </a:moveTo>
                <a:lnTo>
                  <a:pt x="2122281" y="0"/>
                </a:lnTo>
                <a:lnTo>
                  <a:pt x="2122281" y="1645223"/>
                </a:lnTo>
                <a:lnTo>
                  <a:pt x="0" y="164522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487" tIns="0" rIns="0" bIns="0" numCol="1" spcCol="1270" anchor="t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100" b="1" kern="1200" dirty="0" smtClean="0"/>
              <a:t>This fellowship</a:t>
            </a:r>
            <a:endParaRPr lang="en-GB" sz="3100" b="1" kern="1200" dirty="0"/>
          </a:p>
        </p:txBody>
      </p:sp>
      <p:sp>
        <p:nvSpPr>
          <p:cNvPr id="7" name="Oval 6"/>
          <p:cNvSpPr/>
          <p:nvPr/>
        </p:nvSpPr>
        <p:spPr>
          <a:xfrm>
            <a:off x="2411760" y="3356992"/>
            <a:ext cx="428099" cy="42809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/>
          <p:cNvSpPr/>
          <p:nvPr/>
        </p:nvSpPr>
        <p:spPr>
          <a:xfrm>
            <a:off x="2612985" y="3932509"/>
            <a:ext cx="2186040" cy="3096891"/>
          </a:xfrm>
          <a:custGeom>
            <a:avLst/>
            <a:gdLst>
              <a:gd name="connsiteX0" fmla="*/ 0 w 2186040"/>
              <a:gd name="connsiteY0" fmla="*/ 0 h 3096891"/>
              <a:gd name="connsiteX1" fmla="*/ 2186040 w 2186040"/>
              <a:gd name="connsiteY1" fmla="*/ 0 h 3096891"/>
              <a:gd name="connsiteX2" fmla="*/ 2186040 w 2186040"/>
              <a:gd name="connsiteY2" fmla="*/ 3096891 h 3096891"/>
              <a:gd name="connsiteX3" fmla="*/ 0 w 2186040"/>
              <a:gd name="connsiteY3" fmla="*/ 3096891 h 3096891"/>
              <a:gd name="connsiteX4" fmla="*/ 0 w 2186040"/>
              <a:gd name="connsiteY4" fmla="*/ 0 h 309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040" h="3096891">
                <a:moveTo>
                  <a:pt x="0" y="0"/>
                </a:moveTo>
                <a:lnTo>
                  <a:pt x="2186040" y="0"/>
                </a:lnTo>
                <a:lnTo>
                  <a:pt x="2186040" y="3096891"/>
                </a:lnTo>
                <a:lnTo>
                  <a:pt x="0" y="30968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841" tIns="0" rIns="0" bIns="0" numCol="1" spcCol="1270" anchor="t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100" kern="1200" dirty="0" smtClean="0"/>
              <a:t>RCUK fellowship</a:t>
            </a:r>
            <a:endParaRPr lang="en-GB" sz="3100" kern="1200" dirty="0"/>
          </a:p>
        </p:txBody>
      </p:sp>
      <p:sp>
        <p:nvSpPr>
          <p:cNvPr id="9" name="Oval 8"/>
          <p:cNvSpPr/>
          <p:nvPr/>
        </p:nvSpPr>
        <p:spPr>
          <a:xfrm>
            <a:off x="4556439" y="2132856"/>
            <a:ext cx="592052" cy="59205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427984" y="3124993"/>
            <a:ext cx="2186040" cy="3956506"/>
          </a:xfrm>
          <a:custGeom>
            <a:avLst/>
            <a:gdLst>
              <a:gd name="connsiteX0" fmla="*/ 0 w 2186040"/>
              <a:gd name="connsiteY0" fmla="*/ 0 h 3956506"/>
              <a:gd name="connsiteX1" fmla="*/ 2186040 w 2186040"/>
              <a:gd name="connsiteY1" fmla="*/ 0 h 3956506"/>
              <a:gd name="connsiteX2" fmla="*/ 2186040 w 2186040"/>
              <a:gd name="connsiteY2" fmla="*/ 3956506 h 3956506"/>
              <a:gd name="connsiteX3" fmla="*/ 0 w 2186040"/>
              <a:gd name="connsiteY3" fmla="*/ 3956506 h 3956506"/>
              <a:gd name="connsiteX4" fmla="*/ 0 w 2186040"/>
              <a:gd name="connsiteY4" fmla="*/ 0 h 39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040" h="3956506">
                <a:moveTo>
                  <a:pt x="0" y="0"/>
                </a:moveTo>
                <a:lnTo>
                  <a:pt x="2186040" y="0"/>
                </a:lnTo>
                <a:lnTo>
                  <a:pt x="2186040" y="3956506"/>
                </a:lnTo>
                <a:lnTo>
                  <a:pt x="0" y="39565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3716" tIns="0" rIns="0" bIns="0" numCol="1" spcCol="1270" anchor="t" anchorCtr="0">
            <a:noAutofit/>
          </a:bodyPr>
          <a:lstStyle/>
          <a:p>
            <a:pPr lvl="0" algn="l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100" kern="1200" dirty="0" smtClean="0"/>
              <a:t>Lectureship</a:t>
            </a:r>
            <a:endParaRPr lang="en-GB" sz="3100" kern="1200" dirty="0"/>
          </a:p>
        </p:txBody>
      </p:sp>
      <p:sp>
        <p:nvSpPr>
          <p:cNvPr id="11" name="Oval 10"/>
          <p:cNvSpPr/>
          <p:nvPr/>
        </p:nvSpPr>
        <p:spPr>
          <a:xfrm>
            <a:off x="7125831" y="1268495"/>
            <a:ext cx="792088" cy="79208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 11"/>
          <p:cNvSpPr/>
          <p:nvPr/>
        </p:nvSpPr>
        <p:spPr>
          <a:xfrm>
            <a:off x="6055702" y="2132856"/>
            <a:ext cx="2541174" cy="3956506"/>
          </a:xfrm>
          <a:custGeom>
            <a:avLst/>
            <a:gdLst>
              <a:gd name="connsiteX0" fmla="*/ 0 w 2186040"/>
              <a:gd name="connsiteY0" fmla="*/ 0 h 3956506"/>
              <a:gd name="connsiteX1" fmla="*/ 2186040 w 2186040"/>
              <a:gd name="connsiteY1" fmla="*/ 0 h 3956506"/>
              <a:gd name="connsiteX2" fmla="*/ 2186040 w 2186040"/>
              <a:gd name="connsiteY2" fmla="*/ 3956506 h 3956506"/>
              <a:gd name="connsiteX3" fmla="*/ 0 w 2186040"/>
              <a:gd name="connsiteY3" fmla="*/ 3956506 h 3956506"/>
              <a:gd name="connsiteX4" fmla="*/ 0 w 2186040"/>
              <a:gd name="connsiteY4" fmla="*/ 0 h 39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6040" h="3956506">
                <a:moveTo>
                  <a:pt x="0" y="0"/>
                </a:moveTo>
                <a:lnTo>
                  <a:pt x="2186040" y="0"/>
                </a:lnTo>
                <a:lnTo>
                  <a:pt x="2186040" y="3956506"/>
                </a:lnTo>
                <a:lnTo>
                  <a:pt x="0" y="39565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3716" tIns="0" rIns="0" bIns="0" numCol="1" spcCol="1270" anchor="t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8000" kern="1200" dirty="0" smtClean="0"/>
              <a:t>?</a:t>
            </a:r>
            <a:endParaRPr lang="en-GB" sz="4800" kern="1200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9041" y="5780837"/>
            <a:ext cx="88449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GB" sz="5400" b="1" dirty="0" smtClean="0">
                <a:solidFill>
                  <a:srgbClr val="C00000"/>
                </a:solidFill>
              </a:rPr>
              <a:t>Perfect start!</a:t>
            </a:r>
            <a:endParaRPr lang="en-GB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" t="5116" r="1159" b="-4778"/>
          <a:stretch/>
        </p:blipFill>
        <p:spPr bwMode="auto">
          <a:xfrm>
            <a:off x="-1" y="0"/>
            <a:ext cx="9144002" cy="659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165304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Extend,  Validate,  Apply</a:t>
            </a:r>
            <a:endParaRPr lang="en-GB" sz="4000" b="1" dirty="0"/>
          </a:p>
        </p:txBody>
      </p:sp>
      <p:pic>
        <p:nvPicPr>
          <p:cNvPr id="1029" name="Picture 5" descr="http://www.thegeofactor.com/wordpress/wp-content/uploads/2013/02/LDCM_still_Gulf_Coast_side_vi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4" t="7136" r="-1" b="854"/>
          <a:stretch/>
        </p:blipFill>
        <p:spPr bwMode="auto">
          <a:xfrm>
            <a:off x="186871" y="116632"/>
            <a:ext cx="220659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science.gsfc.nasa.gov/sed/images/mission_thumbs/AERON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" y="2276872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upload.wikimedia.org/wikipedia/commons/c/c5/India_-_Faces_-_Rural_women_driving_their_own_change_1_(222975296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5" y="4437112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7785" y="288808"/>
            <a:ext cx="6192688" cy="503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4400" b="1" dirty="0" smtClean="0">
                <a:solidFill>
                  <a:srgbClr val="C00000"/>
                </a:solidFill>
              </a:rPr>
              <a:t>Opportunity to be at the forefront of a revolutionary method in exposure assessment</a:t>
            </a:r>
            <a:endParaRPr lang="en-GB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67586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6497638" cy="3619500"/>
          </a:xfrm>
          <a:noFill/>
        </p:spPr>
        <p:txBody>
          <a:bodyPr/>
          <a:lstStyle/>
          <a:p>
            <a:pPr marL="271463" indent="-271463" eaLnBrk="1" hangingPunct="1">
              <a:tabLst>
                <a:tab pos="446088" algn="l"/>
              </a:tabLst>
            </a:pPr>
            <a:endParaRPr lang="en-US">
              <a:latin typeface="Georgia" charset="0"/>
              <a:ea typeface="MS PGothic" charset="0"/>
            </a:endParaRPr>
          </a:p>
        </p:txBody>
      </p:sp>
      <p:pic>
        <p:nvPicPr>
          <p:cNvPr id="67588" name="Picture 7" descr="http://www.marketplace.org/sites/default/files/beijing-smo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/>
          <a:stretch/>
        </p:blipFill>
        <p:spPr bwMode="auto">
          <a:xfrm>
            <a:off x="4622800" y="0"/>
            <a:ext cx="4560887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1"/>
          <p:cNvSpPr txBox="1">
            <a:spLocks noChangeArrowheads="1"/>
          </p:cNvSpPr>
          <p:nvPr/>
        </p:nvSpPr>
        <p:spPr bwMode="auto">
          <a:xfrm>
            <a:off x="1557338" y="6063679"/>
            <a:ext cx="6029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/>
              <a:t>Beijing </a:t>
            </a:r>
            <a:r>
              <a:rPr lang="en-GB" sz="3600" b="1" dirty="0" smtClean="0"/>
              <a:t>- Jan 2013</a:t>
            </a:r>
            <a:endParaRPr lang="en-GB" sz="3600" b="1" dirty="0"/>
          </a:p>
        </p:txBody>
      </p:sp>
      <p:pic>
        <p:nvPicPr>
          <p:cNvPr id="10" name="Picture 7" descr="http://www.marketplace.org/sites/default/files/beijing-smo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-3466" r="49509" b="46"/>
          <a:stretch/>
        </p:blipFill>
        <p:spPr bwMode="auto">
          <a:xfrm>
            <a:off x="-18510" y="-216405"/>
            <a:ext cx="4651382" cy="606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47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BF813755-C1E7-E34C-A417-369708238FF9}" type="slidenum">
              <a:rPr lang="en-GB" sz="1400">
                <a:latin typeface="Georgia" charset="0"/>
              </a:rPr>
              <a:pPr/>
              <a:t>3</a:t>
            </a:fld>
            <a:endParaRPr lang="en-GB" sz="1400">
              <a:latin typeface="Georgia" charset="0"/>
            </a:endParaRPr>
          </a:p>
        </p:txBody>
      </p:sp>
      <p:sp>
        <p:nvSpPr>
          <p:cNvPr id="69634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69635" name="Rectangle 1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Georgia" charset="0"/>
                <a:ea typeface="MS PGothic" charset="0"/>
              </a:rPr>
              <a:t>Particulate Matter is very dangerous</a:t>
            </a:r>
          </a:p>
        </p:txBody>
      </p:sp>
      <p:pic>
        <p:nvPicPr>
          <p:cNvPr id="69637" name="Picture 7" descr="http://p1.img.cctvpic.com/nettv/english/special/pm25/20120413/images/114284_5349_13343093508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5"/>
          <a:stretch/>
        </p:blipFill>
        <p:spPr bwMode="auto">
          <a:xfrm>
            <a:off x="971600" y="1583795"/>
            <a:ext cx="6806608" cy="364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1"/>
          <p:cNvSpPr>
            <a:spLocks noChangeArrowheads="1"/>
          </p:cNvSpPr>
          <p:nvPr/>
        </p:nvSpPr>
        <p:spPr bwMode="auto">
          <a:xfrm>
            <a:off x="206375" y="5319713"/>
            <a:ext cx="848836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tabLst>
                <a:tab pos="446088" algn="l"/>
              </a:tabLst>
            </a:pPr>
            <a:r>
              <a:rPr lang="en-GB" sz="2400" b="1" dirty="0">
                <a:latin typeface="Georgia" charset="0"/>
              </a:rPr>
              <a:t>Causes major health </a:t>
            </a:r>
            <a:r>
              <a:rPr lang="en-GB" sz="2400" b="1" dirty="0" smtClean="0">
                <a:latin typeface="Georgia" charset="0"/>
              </a:rPr>
              <a:t>problems:</a:t>
            </a:r>
          </a:p>
          <a:p>
            <a:pPr algn="l" eaLnBrk="1" hangingPunct="1">
              <a:tabLst>
                <a:tab pos="446088" algn="l"/>
              </a:tabLst>
            </a:pPr>
            <a:r>
              <a:rPr lang="en-GB" sz="2400" dirty="0">
                <a:latin typeface="Georgia" charset="0"/>
              </a:rPr>
              <a:t>C</a:t>
            </a:r>
            <a:r>
              <a:rPr lang="en-GB" sz="2400" dirty="0" smtClean="0">
                <a:latin typeface="Georgia" charset="0"/>
              </a:rPr>
              <a:t>ardiovascular </a:t>
            </a:r>
            <a:r>
              <a:rPr lang="en-GB" sz="2400" dirty="0">
                <a:latin typeface="Georgia" charset="0"/>
              </a:rPr>
              <a:t>disease, lung cancer, heart attacks</a:t>
            </a:r>
            <a:r>
              <a:rPr lang="en-GB" sz="2400" dirty="0" smtClean="0">
                <a:latin typeface="Georgia" charset="0"/>
              </a:rPr>
              <a:t>,</a:t>
            </a:r>
            <a:br>
              <a:rPr lang="en-GB" sz="2400" dirty="0" smtClean="0">
                <a:latin typeface="Georgia" charset="0"/>
              </a:rPr>
            </a:br>
            <a:r>
              <a:rPr lang="en-GB" sz="2400" dirty="0" smtClean="0">
                <a:latin typeface="Georgia" charset="0"/>
              </a:rPr>
              <a:t>bronchitis</a:t>
            </a:r>
            <a:r>
              <a:rPr lang="en-GB" sz="2400" dirty="0">
                <a:latin typeface="Georgia" charset="0"/>
              </a:rPr>
              <a:t>, asthma…</a:t>
            </a:r>
          </a:p>
        </p:txBody>
      </p:sp>
    </p:spTree>
    <p:extLst>
      <p:ext uri="{BB962C8B-B14F-4D97-AF65-F5344CB8AC3E}">
        <p14:creationId xmlns:p14="http://schemas.microsoft.com/office/powerpoint/2010/main" val="11993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BF813755-C1E7-E34C-A417-369708238FF9}" type="slidenum">
              <a:rPr lang="en-GB" sz="1400">
                <a:latin typeface="Georgia" charset="0"/>
              </a:rPr>
              <a:pPr/>
              <a:t>4</a:t>
            </a:fld>
            <a:endParaRPr lang="en-GB" sz="1400">
              <a:latin typeface="Georgia" charset="0"/>
            </a:endParaRPr>
          </a:p>
        </p:txBody>
      </p:sp>
      <p:sp>
        <p:nvSpPr>
          <p:cNvPr id="69634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69635" name="Rectangle 1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Georgia" charset="0"/>
                <a:ea typeface="MS PGothic" charset="0"/>
              </a:rPr>
              <a:t>Particulate Matter is very dangerous</a:t>
            </a:r>
          </a:p>
        </p:txBody>
      </p:sp>
      <p:pic>
        <p:nvPicPr>
          <p:cNvPr id="69637" name="Picture 7" descr="http://p1.img.cctvpic.com/nettv/english/special/pm25/20120413/images/114284_5349_1334309350897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5"/>
          <a:stretch/>
        </p:blipFill>
        <p:spPr bwMode="auto">
          <a:xfrm>
            <a:off x="971600" y="1583795"/>
            <a:ext cx="6806608" cy="364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1"/>
          <p:cNvSpPr>
            <a:spLocks noChangeArrowheads="1"/>
          </p:cNvSpPr>
          <p:nvPr/>
        </p:nvSpPr>
        <p:spPr bwMode="auto">
          <a:xfrm>
            <a:off x="206375" y="5319713"/>
            <a:ext cx="8488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tabLst>
                <a:tab pos="446088" algn="l"/>
              </a:tabLst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Georgia" charset="0"/>
              </a:rPr>
              <a:t>Causes major health problems:</a:t>
            </a:r>
          </a:p>
          <a:p>
            <a:pPr algn="l" eaLnBrk="1" hangingPunct="1">
              <a:tabLst>
                <a:tab pos="446088" algn="l"/>
              </a:tabLst>
            </a:pP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Georgia" charset="0"/>
              </a:rPr>
              <a:t>Cardiovascular disease, lung cancer, heart attacks,</a:t>
            </a:r>
            <a:br>
              <a:rPr lang="en-GB" sz="2400" dirty="0">
                <a:solidFill>
                  <a:schemeClr val="bg1">
                    <a:lumMod val="75000"/>
                  </a:schemeClr>
                </a:solidFill>
                <a:latin typeface="Georgia" charset="0"/>
              </a:rPr>
            </a:br>
            <a:r>
              <a:rPr lang="en-GB" sz="2400" dirty="0">
                <a:solidFill>
                  <a:schemeClr val="bg1">
                    <a:lumMod val="75000"/>
                  </a:schemeClr>
                </a:solidFill>
                <a:latin typeface="Georgia" charset="0"/>
              </a:rPr>
              <a:t>bronchitis, asthma…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57225" y="1700808"/>
            <a:ext cx="78295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5400" b="1" dirty="0">
                <a:solidFill>
                  <a:srgbClr val="C00000"/>
                </a:solidFill>
              </a:rPr>
              <a:t>Over </a:t>
            </a:r>
            <a:r>
              <a:rPr lang="en-GB" sz="5400" b="1" dirty="0" smtClean="0">
                <a:solidFill>
                  <a:srgbClr val="C00000"/>
                </a:solidFill>
              </a:rPr>
              <a:t>3 </a:t>
            </a:r>
            <a:r>
              <a:rPr lang="en-GB" sz="5400" b="1" dirty="0">
                <a:solidFill>
                  <a:srgbClr val="C00000"/>
                </a:solidFill>
              </a:rPr>
              <a:t>million people die prematurely each </a:t>
            </a:r>
            <a:r>
              <a:rPr lang="en-GB" sz="5400" b="1" dirty="0" smtClean="0">
                <a:solidFill>
                  <a:srgbClr val="C00000"/>
                </a:solidFill>
              </a:rPr>
              <a:t>year from particulate matter air </a:t>
            </a:r>
            <a:r>
              <a:rPr lang="en-GB" sz="5400" b="1" dirty="0">
                <a:solidFill>
                  <a:srgbClr val="C00000"/>
                </a:solidFill>
              </a:rPr>
              <a:t>pollution</a:t>
            </a:r>
          </a:p>
        </p:txBody>
      </p:sp>
    </p:spTree>
    <p:extLst>
      <p:ext uri="{BB962C8B-B14F-4D97-AF65-F5344CB8AC3E}">
        <p14:creationId xmlns:p14="http://schemas.microsoft.com/office/powerpoint/2010/main" val="40551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FA2DB77-1113-F847-9B75-643FF1579A79}" type="slidenum">
              <a:rPr lang="en-GB" sz="1400">
                <a:latin typeface="Georgia" charset="0"/>
              </a:rPr>
              <a:pPr/>
              <a:t>5</a:t>
            </a:fld>
            <a:endParaRPr lang="en-GB" sz="1400">
              <a:latin typeface="Georgia" charset="0"/>
            </a:endParaRPr>
          </a:p>
        </p:txBody>
      </p:sp>
      <p:sp>
        <p:nvSpPr>
          <p:cNvPr id="73730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73731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eorgia" charset="0"/>
                <a:ea typeface="MS PGothic" charset="0"/>
              </a:rPr>
              <a:t>We need data!</a:t>
            </a:r>
          </a:p>
        </p:txBody>
      </p:sp>
      <p:pic>
        <p:nvPicPr>
          <p:cNvPr id="12294" name="Picture 7" descr="File:NSW EPA air quality monitoring s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r="17593" b="5455"/>
          <a:stretch>
            <a:fillRect/>
          </a:stretch>
        </p:blipFill>
        <p:spPr bwMode="auto">
          <a:xfrm>
            <a:off x="5697538" y="3384550"/>
            <a:ext cx="285591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388350" cy="3619500"/>
          </a:xfrm>
          <a:noFill/>
        </p:spPr>
        <p:txBody>
          <a:bodyPr/>
          <a:lstStyle/>
          <a:p>
            <a:pPr eaLnBrk="1" hangingPunct="1">
              <a:tabLst>
                <a:tab pos="446088" algn="l"/>
              </a:tabLst>
            </a:pPr>
            <a:r>
              <a:rPr lang="en-US" dirty="0">
                <a:latin typeface="Georgia" charset="0"/>
                <a:ea typeface="MS PGothic" charset="0"/>
              </a:rPr>
              <a:t>Ground-based monitoring is very expensive</a:t>
            </a:r>
          </a:p>
          <a:p>
            <a:pPr eaLnBrk="1" hangingPunct="1">
              <a:tabLst>
                <a:tab pos="446088" algn="l"/>
              </a:tabLst>
            </a:pPr>
            <a:r>
              <a:rPr lang="en-US" dirty="0" smtClean="0">
                <a:latin typeface="Georgia" charset="0"/>
                <a:ea typeface="MS PGothic" charset="0"/>
              </a:rPr>
              <a:t>Satellite </a:t>
            </a:r>
            <a:r>
              <a:rPr lang="en-US" dirty="0">
                <a:latin typeface="Georgia" charset="0"/>
                <a:ea typeface="MS PGothic" charset="0"/>
              </a:rPr>
              <a:t>data is a lot cheaper</a:t>
            </a:r>
          </a:p>
          <a:p>
            <a:pPr lvl="1" eaLnBrk="1" hangingPunct="1">
              <a:tabLst>
                <a:tab pos="446088" algn="l"/>
              </a:tabLst>
            </a:pPr>
            <a:r>
              <a:rPr lang="en-US" dirty="0" smtClean="0">
                <a:latin typeface="Georgia" charset="0"/>
                <a:ea typeface="MS PGothic" charset="0"/>
              </a:rPr>
              <a:t>Global</a:t>
            </a:r>
            <a:r>
              <a:rPr lang="en-US" dirty="0">
                <a:latin typeface="Georgia" charset="0"/>
                <a:ea typeface="MS PGothic" charset="0"/>
              </a:rPr>
              <a:t>, but… very low resolution</a:t>
            </a:r>
          </a:p>
        </p:txBody>
      </p:sp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773613"/>
            <a:ext cx="5653087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23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FA2DB77-1113-F847-9B75-643FF1579A79}" type="slidenum">
              <a:rPr lang="en-GB" sz="1400">
                <a:latin typeface="Georgia" charset="0"/>
              </a:rPr>
              <a:pPr/>
              <a:t>6</a:t>
            </a:fld>
            <a:endParaRPr lang="en-GB" sz="1400">
              <a:latin typeface="Georgia" charset="0"/>
            </a:endParaRPr>
          </a:p>
        </p:txBody>
      </p:sp>
      <p:sp>
        <p:nvSpPr>
          <p:cNvPr id="73730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73731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eorgia" charset="0"/>
                <a:ea typeface="MS PGothic" charset="0"/>
              </a:rPr>
              <a:t>We need data!</a:t>
            </a:r>
          </a:p>
        </p:txBody>
      </p:sp>
      <p:sp>
        <p:nvSpPr>
          <p:cNvPr id="12293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388350" cy="3619500"/>
          </a:xfrm>
          <a:noFill/>
        </p:spPr>
        <p:txBody>
          <a:bodyPr/>
          <a:lstStyle/>
          <a:p>
            <a:pPr eaLnBrk="1" hangingPunct="1">
              <a:tabLst>
                <a:tab pos="446088" algn="l"/>
              </a:tabLst>
            </a:pPr>
            <a:r>
              <a:rPr lang="en-US" dirty="0">
                <a:solidFill>
                  <a:srgbClr val="BFBFBF"/>
                </a:solidFill>
                <a:latin typeface="Georgia" charset="0"/>
                <a:ea typeface="MS PGothic" charset="0"/>
              </a:rPr>
              <a:t>Ground-based monitoring is very expensive</a:t>
            </a:r>
          </a:p>
          <a:p>
            <a:pPr eaLnBrk="1" hangingPunct="1">
              <a:tabLst>
                <a:tab pos="446088" algn="l"/>
              </a:tabLst>
            </a:pPr>
            <a:r>
              <a:rPr lang="en-US" dirty="0" smtClean="0">
                <a:solidFill>
                  <a:srgbClr val="BFBFBF"/>
                </a:solidFill>
                <a:latin typeface="Georgia" charset="0"/>
                <a:ea typeface="MS PGothic" charset="0"/>
              </a:rPr>
              <a:t>Satellite </a:t>
            </a:r>
            <a:r>
              <a:rPr lang="en-US" dirty="0">
                <a:solidFill>
                  <a:srgbClr val="BFBFBF"/>
                </a:solidFill>
                <a:latin typeface="Georgia" charset="0"/>
                <a:ea typeface="MS PGothic" charset="0"/>
              </a:rPr>
              <a:t>data is a lot cheaper</a:t>
            </a:r>
          </a:p>
          <a:p>
            <a:pPr lvl="1" eaLnBrk="1" hangingPunct="1">
              <a:tabLst>
                <a:tab pos="446088" algn="l"/>
              </a:tabLst>
            </a:pPr>
            <a:r>
              <a:rPr lang="en-US" dirty="0" smtClean="0">
                <a:solidFill>
                  <a:srgbClr val="BFBFBF"/>
                </a:solidFill>
                <a:latin typeface="Georgia" charset="0"/>
                <a:ea typeface="MS PGothic" charset="0"/>
              </a:rPr>
              <a:t>Global</a:t>
            </a:r>
            <a:r>
              <a:rPr lang="en-US" dirty="0">
                <a:solidFill>
                  <a:srgbClr val="BFBFBF"/>
                </a:solidFill>
                <a:latin typeface="Georgia" charset="0"/>
                <a:ea typeface="MS PGothic" charset="0"/>
              </a:rPr>
              <a:t>, but… very low resolution</a:t>
            </a:r>
          </a:p>
        </p:txBody>
      </p:sp>
      <p:pic>
        <p:nvPicPr>
          <p:cNvPr id="12294" name="Picture 7" descr="File:NSW EPA air quality monitoring station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r="17593" b="5455"/>
          <a:stretch>
            <a:fillRect/>
          </a:stretch>
        </p:blipFill>
        <p:spPr bwMode="auto">
          <a:xfrm>
            <a:off x="5697538" y="3384550"/>
            <a:ext cx="285591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773613"/>
            <a:ext cx="5653087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1560" y="3724870"/>
            <a:ext cx="78295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5400" b="1" dirty="0">
                <a:solidFill>
                  <a:srgbClr val="C00000"/>
                </a:solidFill>
              </a:rPr>
              <a:t>We need high resolution satellite data</a:t>
            </a:r>
          </a:p>
        </p:txBody>
      </p:sp>
    </p:spTree>
    <p:extLst>
      <p:ext uri="{BB962C8B-B14F-4D97-AF65-F5344CB8AC3E}">
        <p14:creationId xmlns:p14="http://schemas.microsoft.com/office/powerpoint/2010/main" val="32828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fld id="{DFA2DB77-1113-F847-9B75-643FF1579A79}" type="slidenum">
              <a:rPr lang="en-GB" sz="1400">
                <a:latin typeface="Georgia" charset="0"/>
              </a:rPr>
              <a:pPr/>
              <a:t>7</a:t>
            </a:fld>
            <a:endParaRPr lang="en-GB" sz="1400">
              <a:latin typeface="Georgia" charset="0"/>
            </a:endParaRPr>
          </a:p>
        </p:txBody>
      </p:sp>
      <p:sp>
        <p:nvSpPr>
          <p:cNvPr id="73730" name="Text Box 7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l">
              <a:lnSpc>
                <a:spcPts val="2800"/>
              </a:lnSpc>
              <a:buFont typeface="Times" charset="0"/>
              <a:buChar char="•"/>
            </a:pPr>
            <a:endParaRPr lang="en-US" sz="2400">
              <a:solidFill>
                <a:srgbClr val="2D3F49"/>
              </a:solidFill>
              <a:latin typeface="Georgia" charset="0"/>
            </a:endParaRPr>
          </a:p>
        </p:txBody>
      </p:sp>
      <p:sp>
        <p:nvSpPr>
          <p:cNvPr id="73731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Georgia" charset="0"/>
                <a:ea typeface="MS PGothic" charset="0"/>
              </a:rPr>
              <a:t>HOTBAR</a:t>
            </a:r>
            <a:endParaRPr lang="en-US" dirty="0">
              <a:latin typeface="Georgia" charset="0"/>
              <a:ea typeface="MS PGothic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2359" y="1648414"/>
            <a:ext cx="4364394" cy="3868818"/>
            <a:chOff x="323528" y="133944"/>
            <a:chExt cx="3762993" cy="3335706"/>
          </a:xfrm>
        </p:grpSpPr>
        <p:grpSp>
          <p:nvGrpSpPr>
            <p:cNvPr id="12" name="Group 11"/>
            <p:cNvGrpSpPr/>
            <p:nvPr/>
          </p:nvGrpSpPr>
          <p:grpSpPr>
            <a:xfrm>
              <a:off x="323528" y="133944"/>
              <a:ext cx="3762993" cy="3335706"/>
              <a:chOff x="251520" y="30540"/>
              <a:chExt cx="3762993" cy="3335706"/>
            </a:xfrm>
            <a:effectLst>
              <a:outerShdw blurRad="50800" dist="38100" dir="2700000" sx="101000" sy="101000" algn="tl" rotWithShape="0">
                <a:prstClr val="black">
                  <a:alpha val="57000"/>
                </a:prstClr>
              </a:outerShdw>
            </a:effectLst>
          </p:grpSpPr>
          <p:pic>
            <p:nvPicPr>
              <p:cNvPr id="14" name="Picture 2" descr="C:\Dropbox\Dropbox\_PhD\_FinalThesis\Graphics\Comparison_ThreeWay_Zoom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" t="7711" r="67324" b="29818"/>
              <a:stretch/>
            </p:blipFill>
            <p:spPr bwMode="auto">
              <a:xfrm>
                <a:off x="251520" y="57923"/>
                <a:ext cx="3762993" cy="3308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51550" y="30540"/>
                <a:ext cx="376296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/>
                  <a:t>MODIS</a:t>
                </a:r>
                <a:endParaRPr lang="en-GB" b="1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323528" y="133944"/>
              <a:ext cx="3762993" cy="3335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90826" y="1634845"/>
            <a:ext cx="4373662" cy="3882386"/>
            <a:chOff x="5292079" y="-50722"/>
            <a:chExt cx="3762993" cy="3340311"/>
          </a:xfrm>
          <a:effectLst>
            <a:outerShdw blurRad="50800" dist="38100" dir="2700000" sx="101000" sy="101000" algn="tl" rotWithShape="0">
              <a:prstClr val="black">
                <a:alpha val="57000"/>
              </a:prstClr>
            </a:outerShdw>
          </a:effectLst>
        </p:grpSpPr>
        <p:pic>
          <p:nvPicPr>
            <p:cNvPr id="17" name="Picture 2" descr="C:\Dropbox\Dropbox\_PhD\_FinalThesis\Graphics\Comparison_ThreeWay_Zoom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96" t="8063" r="817" b="29519"/>
            <a:stretch/>
          </p:blipFill>
          <p:spPr bwMode="auto">
            <a:xfrm>
              <a:off x="5292080" y="-19355"/>
              <a:ext cx="3762992" cy="3308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292079" y="-50722"/>
              <a:ext cx="37629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HOTBAR</a:t>
              </a:r>
              <a:endParaRPr lang="en-GB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92079" y="-46117"/>
              <a:ext cx="3762993" cy="3335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60940" y="6063679"/>
            <a:ext cx="8822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 smtClean="0"/>
              <a:t>Over 100,000 times the detail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10285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ropbox\Dropbox\_PhD\_FinalThesis\Graphics\LondonPM25_withMODISGri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5116" r="1159" b="-4778"/>
          <a:stretch/>
        </p:blipFill>
        <p:spPr bwMode="auto">
          <a:xfrm>
            <a:off x="-1" y="0"/>
            <a:ext cx="9144002" cy="659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165304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Extend,  Validate,  Apply</a:t>
            </a:r>
            <a:endParaRPr lang="en-GB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0"/>
            <a:ext cx="9144002" cy="132343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C00000"/>
                </a:solidFill>
              </a:rPr>
              <a:t>Vision: </a:t>
            </a:r>
            <a:r>
              <a:rPr lang="en-GB" sz="4000" dirty="0"/>
              <a:t>A</a:t>
            </a:r>
            <a:r>
              <a:rPr lang="en-GB" sz="4000" dirty="0" smtClean="0"/>
              <a:t>ccurate high spatial &amp; temporal resolution air quality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201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pace-airbusds.com/media/image/sentinel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/>
          <a:stretch/>
        </p:blipFill>
        <p:spPr bwMode="auto">
          <a:xfrm>
            <a:off x="-15958" y="754870"/>
            <a:ext cx="9175924" cy="62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0940" y="116632"/>
            <a:ext cx="8822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3600" b="1" dirty="0" smtClean="0"/>
              <a:t>Extend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8977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10104</TotalTime>
  <Words>217</Words>
  <Application>Microsoft Office PowerPoint</Application>
  <PresentationFormat>On-screen Show (4:3)</PresentationFormat>
  <Paragraphs>70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Particulate Matter is very dangerous</vt:lpstr>
      <vt:lpstr>Particulate Matter is very dangerous</vt:lpstr>
      <vt:lpstr>We need data!</vt:lpstr>
      <vt:lpstr>We need data!</vt:lpstr>
      <vt:lpstr>HOTBAR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Wilson</dc:creator>
  <cp:lastModifiedBy>Robin Wilson</cp:lastModifiedBy>
  <cp:revision>19</cp:revision>
  <dcterms:created xsi:type="dcterms:W3CDTF">2015-03-09T19:34:33Z</dcterms:created>
  <dcterms:modified xsi:type="dcterms:W3CDTF">2015-03-16T19:59:40Z</dcterms:modified>
</cp:coreProperties>
</file>