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30"/>
  </p:notesMasterIdLst>
  <p:sldIdLst>
    <p:sldId id="256" r:id="rId2"/>
    <p:sldId id="260" r:id="rId3"/>
    <p:sldId id="261" r:id="rId4"/>
    <p:sldId id="257" r:id="rId5"/>
    <p:sldId id="258" r:id="rId6"/>
    <p:sldId id="264" r:id="rId7"/>
    <p:sldId id="259" r:id="rId8"/>
    <p:sldId id="263" r:id="rId9"/>
    <p:sldId id="265" r:id="rId10"/>
    <p:sldId id="266" r:id="rId11"/>
    <p:sldId id="269" r:id="rId12"/>
    <p:sldId id="270" r:id="rId13"/>
    <p:sldId id="272" r:id="rId14"/>
    <p:sldId id="280" r:id="rId15"/>
    <p:sldId id="282" r:id="rId16"/>
    <p:sldId id="267" r:id="rId17"/>
    <p:sldId id="278" r:id="rId18"/>
    <p:sldId id="274" r:id="rId19"/>
    <p:sldId id="273" r:id="rId20"/>
    <p:sldId id="419" r:id="rId21"/>
    <p:sldId id="275" r:id="rId22"/>
    <p:sldId id="276" r:id="rId23"/>
    <p:sldId id="271" r:id="rId24"/>
    <p:sldId id="291" r:id="rId25"/>
    <p:sldId id="283" r:id="rId26"/>
    <p:sldId id="296" r:id="rId27"/>
    <p:sldId id="297" r:id="rId28"/>
    <p:sldId id="284" r:id="rId29"/>
    <p:sldId id="326" r:id="rId30"/>
    <p:sldId id="285" r:id="rId31"/>
    <p:sldId id="293" r:id="rId32"/>
    <p:sldId id="294" r:id="rId33"/>
    <p:sldId id="393" r:id="rId34"/>
    <p:sldId id="413" r:id="rId35"/>
    <p:sldId id="292" r:id="rId36"/>
    <p:sldId id="287" r:id="rId37"/>
    <p:sldId id="288" r:id="rId38"/>
    <p:sldId id="290" r:id="rId39"/>
    <p:sldId id="418" r:id="rId40"/>
    <p:sldId id="424" r:id="rId41"/>
    <p:sldId id="299" r:id="rId42"/>
    <p:sldId id="301" r:id="rId43"/>
    <p:sldId id="300" r:id="rId44"/>
    <p:sldId id="302" r:id="rId45"/>
    <p:sldId id="303" r:id="rId46"/>
    <p:sldId id="298"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7" r:id="rId60"/>
    <p:sldId id="320" r:id="rId61"/>
    <p:sldId id="321" r:id="rId62"/>
    <p:sldId id="322" r:id="rId63"/>
    <p:sldId id="323" r:id="rId64"/>
    <p:sldId id="324" r:id="rId65"/>
    <p:sldId id="329" r:id="rId66"/>
    <p:sldId id="333" r:id="rId67"/>
    <p:sldId id="332" r:id="rId68"/>
    <p:sldId id="337" r:id="rId69"/>
    <p:sldId id="338" r:id="rId70"/>
    <p:sldId id="339" r:id="rId71"/>
    <p:sldId id="340" r:id="rId72"/>
    <p:sldId id="341" r:id="rId73"/>
    <p:sldId id="343" r:id="rId74"/>
    <p:sldId id="345" r:id="rId75"/>
    <p:sldId id="344" r:id="rId76"/>
    <p:sldId id="346" r:id="rId77"/>
    <p:sldId id="342" r:id="rId78"/>
    <p:sldId id="347" r:id="rId79"/>
    <p:sldId id="349" r:id="rId80"/>
    <p:sldId id="351" r:id="rId81"/>
    <p:sldId id="352" r:id="rId82"/>
    <p:sldId id="382" r:id="rId83"/>
    <p:sldId id="422" r:id="rId84"/>
    <p:sldId id="354" r:id="rId85"/>
    <p:sldId id="355" r:id="rId86"/>
    <p:sldId id="356" r:id="rId87"/>
    <p:sldId id="357" r:id="rId88"/>
    <p:sldId id="358" r:id="rId89"/>
    <p:sldId id="353" r:id="rId90"/>
    <p:sldId id="359" r:id="rId91"/>
    <p:sldId id="360" r:id="rId92"/>
    <p:sldId id="361" r:id="rId93"/>
    <p:sldId id="364" r:id="rId94"/>
    <p:sldId id="367" r:id="rId95"/>
    <p:sldId id="369" r:id="rId96"/>
    <p:sldId id="368" r:id="rId97"/>
    <p:sldId id="366" r:id="rId98"/>
    <p:sldId id="365" r:id="rId99"/>
    <p:sldId id="370" r:id="rId100"/>
    <p:sldId id="373" r:id="rId101"/>
    <p:sldId id="371" r:id="rId102"/>
    <p:sldId id="374" r:id="rId103"/>
    <p:sldId id="375" r:id="rId104"/>
    <p:sldId id="376" r:id="rId105"/>
    <p:sldId id="377" r:id="rId106"/>
    <p:sldId id="379" r:id="rId107"/>
    <p:sldId id="396" r:id="rId108"/>
    <p:sldId id="380" r:id="rId109"/>
    <p:sldId id="372" r:id="rId110"/>
    <p:sldId id="384" r:id="rId111"/>
    <p:sldId id="385" r:id="rId112"/>
    <p:sldId id="423" r:id="rId113"/>
    <p:sldId id="399" r:id="rId114"/>
    <p:sldId id="400" r:id="rId115"/>
    <p:sldId id="401" r:id="rId116"/>
    <p:sldId id="402" r:id="rId117"/>
    <p:sldId id="403" r:id="rId118"/>
    <p:sldId id="404" r:id="rId119"/>
    <p:sldId id="407" r:id="rId120"/>
    <p:sldId id="405" r:id="rId121"/>
    <p:sldId id="386" r:id="rId122"/>
    <p:sldId id="408" r:id="rId123"/>
    <p:sldId id="410" r:id="rId124"/>
    <p:sldId id="409" r:id="rId125"/>
    <p:sldId id="411" r:id="rId126"/>
    <p:sldId id="391" r:id="rId127"/>
    <p:sldId id="390" r:id="rId128"/>
    <p:sldId id="392" r:id="rId1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4472C4"/>
    <a:srgbClr val="C428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004"/>
    <p:restoredTop sz="86402"/>
  </p:normalViewPr>
  <p:slideViewPr>
    <p:cSldViewPr snapToGrid="0" snapToObjects="1">
      <p:cViewPr varScale="1">
        <p:scale>
          <a:sx n="105" d="100"/>
          <a:sy n="105" d="100"/>
        </p:scale>
        <p:origin x="1576" y="192"/>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096048-E875-A64D-A38A-D3282F53D5D7}" type="datetimeFigureOut">
              <a:rPr lang="en-GB" smtClean="0"/>
              <a:t>16/04/2026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E9446F-BF8D-CF46-AA14-E22251ECB002}" type="slidenum">
              <a:rPr lang="en-GB" smtClean="0"/>
              <a:t>‹#›</a:t>
            </a:fld>
            <a:endParaRPr lang="en-GB"/>
          </a:p>
        </p:txBody>
      </p:sp>
    </p:spTree>
    <p:extLst>
      <p:ext uri="{BB962C8B-B14F-4D97-AF65-F5344CB8AC3E}">
        <p14:creationId xmlns:p14="http://schemas.microsoft.com/office/powerpoint/2010/main" val="632131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9E9446F-BF8D-CF46-AA14-E22251ECB002}" type="slidenum">
              <a:rPr lang="en-GB" smtClean="0"/>
              <a:t>18</a:t>
            </a:fld>
            <a:endParaRPr lang="en-GB"/>
          </a:p>
        </p:txBody>
      </p:sp>
    </p:spTree>
    <p:extLst>
      <p:ext uri="{BB962C8B-B14F-4D97-AF65-F5344CB8AC3E}">
        <p14:creationId xmlns:p14="http://schemas.microsoft.com/office/powerpoint/2010/main" val="426244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Hundreds of companies</a:t>
            </a:r>
          </a:p>
          <a:p>
            <a:r>
              <a:rPr lang="en-GB" dirty="0"/>
              <a:t>Big Four in 1923</a:t>
            </a:r>
          </a:p>
          <a:p>
            <a:r>
              <a:rPr lang="en-GB" dirty="0"/>
              <a:t>BR in 1948</a:t>
            </a:r>
          </a:p>
        </p:txBody>
      </p:sp>
      <p:sp>
        <p:nvSpPr>
          <p:cNvPr id="4" name="Slide Number Placeholder 3"/>
          <p:cNvSpPr>
            <a:spLocks noGrp="1"/>
          </p:cNvSpPr>
          <p:nvPr>
            <p:ph type="sldNum" sz="quarter" idx="5"/>
          </p:nvPr>
        </p:nvSpPr>
        <p:spPr/>
        <p:txBody>
          <a:bodyPr/>
          <a:lstStyle/>
          <a:p>
            <a:fld id="{39E9446F-BF8D-CF46-AA14-E22251ECB002}" type="slidenum">
              <a:rPr lang="en-GB" smtClean="0"/>
              <a:t>23</a:t>
            </a:fld>
            <a:endParaRPr lang="en-GB"/>
          </a:p>
        </p:txBody>
      </p:sp>
    </p:spTree>
    <p:extLst>
      <p:ext uri="{BB962C8B-B14F-4D97-AF65-F5344CB8AC3E}">
        <p14:creationId xmlns:p14="http://schemas.microsoft.com/office/powerpoint/2010/main" val="1617439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Benefits:</a:t>
            </a:r>
          </a:p>
          <a:p>
            <a:r>
              <a:rPr lang="en-US" b="0" dirty="0"/>
              <a:t>More than just stop/go – multiple aspect</a:t>
            </a:r>
          </a:p>
          <a:p>
            <a:r>
              <a:rPr lang="en-US" b="0" dirty="0"/>
              <a:t>Can be controlled from a long way away – centralization</a:t>
            </a:r>
          </a:p>
        </p:txBody>
      </p:sp>
      <p:sp>
        <p:nvSpPr>
          <p:cNvPr id="4" name="Slide Number Placeholder 3"/>
          <p:cNvSpPr>
            <a:spLocks noGrp="1"/>
          </p:cNvSpPr>
          <p:nvPr>
            <p:ph type="sldNum" sz="quarter" idx="5"/>
          </p:nvPr>
        </p:nvSpPr>
        <p:spPr/>
        <p:txBody>
          <a:bodyPr/>
          <a:lstStyle/>
          <a:p>
            <a:fld id="{39E9446F-BF8D-CF46-AA14-E22251ECB002}" type="slidenum">
              <a:rPr lang="en-GB" smtClean="0"/>
              <a:t>72</a:t>
            </a:fld>
            <a:endParaRPr lang="en-GB"/>
          </a:p>
        </p:txBody>
      </p:sp>
    </p:spTree>
    <p:extLst>
      <p:ext uri="{BB962C8B-B14F-4D97-AF65-F5344CB8AC3E}">
        <p14:creationId xmlns:p14="http://schemas.microsoft.com/office/powerpoint/2010/main" val="3825009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Southbourne is under Chichester Panel</a:t>
            </a:r>
          </a:p>
          <a:p>
            <a:r>
              <a:rPr lang="en-US" sz="2400" dirty="0" err="1"/>
              <a:t>Emsworth</a:t>
            </a:r>
            <a:r>
              <a:rPr lang="en-US" sz="2400" dirty="0"/>
              <a:t> is under </a:t>
            </a:r>
            <a:r>
              <a:rPr lang="en-US" sz="2400" dirty="0" err="1"/>
              <a:t>Havant</a:t>
            </a:r>
            <a:r>
              <a:rPr lang="en-US" sz="2400" dirty="0"/>
              <a:t> ASC</a:t>
            </a:r>
          </a:p>
        </p:txBody>
      </p:sp>
      <p:sp>
        <p:nvSpPr>
          <p:cNvPr id="4" name="Slide Number Placeholder 3"/>
          <p:cNvSpPr>
            <a:spLocks noGrp="1"/>
          </p:cNvSpPr>
          <p:nvPr>
            <p:ph type="sldNum" sz="quarter" idx="5"/>
          </p:nvPr>
        </p:nvSpPr>
        <p:spPr/>
        <p:txBody>
          <a:bodyPr/>
          <a:lstStyle/>
          <a:p>
            <a:fld id="{39E9446F-BF8D-CF46-AA14-E22251ECB002}" type="slidenum">
              <a:rPr lang="en-GB" smtClean="0"/>
              <a:t>82</a:t>
            </a:fld>
            <a:endParaRPr lang="en-GB"/>
          </a:p>
        </p:txBody>
      </p:sp>
    </p:spTree>
    <p:extLst>
      <p:ext uri="{BB962C8B-B14F-4D97-AF65-F5344CB8AC3E}">
        <p14:creationId xmlns:p14="http://schemas.microsoft.com/office/powerpoint/2010/main" val="162380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E9446F-BF8D-CF46-AA14-E22251ECB002}" type="slidenum">
              <a:rPr lang="en-GB" smtClean="0"/>
              <a:t>108</a:t>
            </a:fld>
            <a:endParaRPr lang="en-GB"/>
          </a:p>
        </p:txBody>
      </p:sp>
    </p:spTree>
    <p:extLst>
      <p:ext uri="{BB962C8B-B14F-4D97-AF65-F5344CB8AC3E}">
        <p14:creationId xmlns:p14="http://schemas.microsoft.com/office/powerpoint/2010/main" val="412424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EAF314C-AE1A-5F48-997A-16259E4D6D98}" type="datetimeFigureOut">
              <a:rPr lang="en-US" smtClean="0"/>
              <a:t>4/16/26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4170748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AF314C-AE1A-5F48-997A-16259E4D6D98}" type="datetimeFigureOut">
              <a:rPr lang="en-US" smtClean="0"/>
              <a:t>4/16/26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545186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AF314C-AE1A-5F48-997A-16259E4D6D98}" type="datetimeFigureOut">
              <a:rPr lang="en-US" smtClean="0"/>
              <a:t>4/16/26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3470286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AF314C-AE1A-5F48-997A-16259E4D6D98}" type="datetimeFigureOut">
              <a:rPr lang="en-US" smtClean="0"/>
              <a:t>4/16/26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3639167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AF314C-AE1A-5F48-997A-16259E4D6D98}" type="datetimeFigureOut">
              <a:rPr lang="en-US" smtClean="0"/>
              <a:t>4/16/26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1591363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EAF314C-AE1A-5F48-997A-16259E4D6D98}" type="datetimeFigureOut">
              <a:rPr lang="en-US" smtClean="0"/>
              <a:t>4/16/26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4232755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AF314C-AE1A-5F48-997A-16259E4D6D98}" type="datetimeFigureOut">
              <a:rPr lang="en-US" smtClean="0"/>
              <a:t>4/16/26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2656151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AF314C-AE1A-5F48-997A-16259E4D6D98}" type="datetimeFigureOut">
              <a:rPr lang="en-US" smtClean="0"/>
              <a:t>4/16/26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3465002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AF314C-AE1A-5F48-997A-16259E4D6D98}" type="datetimeFigureOut">
              <a:rPr lang="en-US" smtClean="0"/>
              <a:t>4/16/26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2724627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AF314C-AE1A-5F48-997A-16259E4D6D98}" type="datetimeFigureOut">
              <a:rPr lang="en-US" smtClean="0"/>
              <a:t>4/16/26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1082517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AF314C-AE1A-5F48-997A-16259E4D6D98}" type="datetimeFigureOut">
              <a:rPr lang="en-US" smtClean="0"/>
              <a:t>4/16/26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ED12E1-AE16-8B49-A099-E4CFCFE84A4A}" type="slidenum">
              <a:rPr lang="en-US" smtClean="0"/>
              <a:t>‹#›</a:t>
            </a:fld>
            <a:endParaRPr lang="en-US"/>
          </a:p>
        </p:txBody>
      </p:sp>
    </p:spTree>
    <p:extLst>
      <p:ext uri="{BB962C8B-B14F-4D97-AF65-F5344CB8AC3E}">
        <p14:creationId xmlns:p14="http://schemas.microsoft.com/office/powerpoint/2010/main" val="2492891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AF314C-AE1A-5F48-997A-16259E4D6D98}" type="datetimeFigureOut">
              <a:rPr lang="en-US" smtClean="0"/>
              <a:t>4/16/26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ED12E1-AE16-8B49-A099-E4CFCFE84A4A}" type="slidenum">
              <a:rPr lang="en-US" smtClean="0"/>
              <a:t>‹#›</a:t>
            </a:fld>
            <a:endParaRPr lang="en-US"/>
          </a:p>
        </p:txBody>
      </p:sp>
    </p:spTree>
    <p:extLst>
      <p:ext uri="{BB962C8B-B14F-4D97-AF65-F5344CB8AC3E}">
        <p14:creationId xmlns:p14="http://schemas.microsoft.com/office/powerpoint/2010/main" val="15197673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83.tiff"/><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84.tif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88.tiff"/><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89.tiff"/><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90.tiff"/><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91.tiff"/><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92.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93.tiff"/><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85.JPG"/><Relationship Id="rId1" Type="http://schemas.openxmlformats.org/officeDocument/2006/relationships/slideLayout" Target="../slideLayouts/slideLayout7.xml"/><Relationship Id="rId5" Type="http://schemas.openxmlformats.org/officeDocument/2006/relationships/image" Target="../media/image92.tiff"/><Relationship Id="rId4" Type="http://schemas.openxmlformats.org/officeDocument/2006/relationships/image" Target="../media/image2.tiff"/></Relationships>
</file>

<file path=ppt/slides/_rels/slide12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85.JPG"/><Relationship Id="rId1" Type="http://schemas.openxmlformats.org/officeDocument/2006/relationships/slideLayout" Target="../slideLayouts/slideLayout7.xml"/><Relationship Id="rId6" Type="http://schemas.openxmlformats.org/officeDocument/2006/relationships/hyperlink" Target="mailto:robin@rtwilson.com" TargetMode="External"/><Relationship Id="rId5" Type="http://schemas.openxmlformats.org/officeDocument/2006/relationships/image" Target="../media/image92.tiff"/><Relationship Id="rId4" Type="http://schemas.openxmlformats.org/officeDocument/2006/relationships/image" Target="../media/image2.tiff"/></Relationships>
</file>

<file path=ppt/slides/_rels/slide123.xml.rels><?xml version="1.0" encoding="UTF-8" standalone="yes"?>
<Relationships xmlns="http://schemas.openxmlformats.org/package/2006/relationships"><Relationship Id="rId2" Type="http://schemas.openxmlformats.org/officeDocument/2006/relationships/image" Target="../media/image94.tiff"/><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95.tiff"/><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96.tiff"/><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97.tiff"/><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98.tiff"/><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99.tif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tif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tif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tif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image" Target="../media/image20.tiff"/><Relationship Id="rId1" Type="http://schemas.openxmlformats.org/officeDocument/2006/relationships/slideLayout" Target="../slideLayouts/slideLayout7.xml"/><Relationship Id="rId4" Type="http://schemas.openxmlformats.org/officeDocument/2006/relationships/image" Target="../media/image22.tiff"/></Relationships>
</file>

<file path=ppt/slides/_rels/slide2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image" Target="../media/image24.tif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image" Target="../media/image28.tif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image" Target="../media/image38.tif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0.tif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7.tiff"/><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8.tif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9.tif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0.tif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3.tif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65.tiff"/><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66.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67.tif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70.tiff"/><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71.tiff"/><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72.tiff"/><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74.tiff"/><Relationship Id="rId2" Type="http://schemas.openxmlformats.org/officeDocument/2006/relationships/image" Target="../media/image73.tiff"/><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75.tiff"/><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77.tiff"/><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78.tiff"/><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80.tiff"/><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81.tiff"/><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82.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A78A9-DC35-3F4C-BC7B-49D072D290E3}"/>
              </a:ext>
            </a:extLst>
          </p:cNvPr>
          <p:cNvSpPr>
            <a:spLocks noGrp="1"/>
          </p:cNvSpPr>
          <p:nvPr>
            <p:ph type="ctrTitle"/>
          </p:nvPr>
        </p:nvSpPr>
        <p:spPr>
          <a:xfrm>
            <a:off x="685800" y="328599"/>
            <a:ext cx="7772400" cy="3333468"/>
          </a:xfrm>
        </p:spPr>
        <p:txBody>
          <a:bodyPr>
            <a:normAutofit/>
          </a:bodyPr>
          <a:lstStyle/>
          <a:p>
            <a:r>
              <a:rPr lang="en-GB" sz="4800" b="1" dirty="0">
                <a:latin typeface="+mn-lt"/>
                <a:ea typeface="+mn-ea"/>
                <a:cs typeface="+mn-cs"/>
              </a:rPr>
              <a:t>Learning from accidents: an introduction to railway signalling in the UK</a:t>
            </a:r>
            <a:br>
              <a:rPr lang="en-GB" dirty="0"/>
            </a:br>
            <a:endParaRPr lang="en-US" dirty="0"/>
          </a:p>
        </p:txBody>
      </p:sp>
      <p:sp>
        <p:nvSpPr>
          <p:cNvPr id="3" name="Subtitle 2">
            <a:extLst>
              <a:ext uri="{FF2B5EF4-FFF2-40B4-BE49-F238E27FC236}">
                <a16:creationId xmlns:a16="http://schemas.microsoft.com/office/drawing/2014/main" id="{C14FAACB-1D9F-1A44-8E49-D24FD085A9A6}"/>
              </a:ext>
            </a:extLst>
          </p:cNvPr>
          <p:cNvSpPr>
            <a:spLocks noGrp="1"/>
          </p:cNvSpPr>
          <p:nvPr>
            <p:ph type="subTitle" idx="1"/>
          </p:nvPr>
        </p:nvSpPr>
        <p:spPr>
          <a:xfrm>
            <a:off x="1143000" y="2988298"/>
            <a:ext cx="6858000" cy="1655762"/>
          </a:xfrm>
        </p:spPr>
        <p:txBody>
          <a:bodyPr>
            <a:normAutofit/>
          </a:bodyPr>
          <a:lstStyle/>
          <a:p>
            <a:r>
              <a:rPr lang="en-US" sz="2800" dirty="0" err="1"/>
              <a:t>Dr</a:t>
            </a:r>
            <a:r>
              <a:rPr lang="en-US" sz="2800" dirty="0"/>
              <a:t> Robin Wilson</a:t>
            </a:r>
          </a:p>
        </p:txBody>
      </p:sp>
      <p:pic>
        <p:nvPicPr>
          <p:cNvPr id="4" name="Picture 3">
            <a:extLst>
              <a:ext uri="{FF2B5EF4-FFF2-40B4-BE49-F238E27FC236}">
                <a16:creationId xmlns:a16="http://schemas.microsoft.com/office/drawing/2014/main" id="{83B14598-A450-FF42-8B87-F21DE0CFBBB6}"/>
              </a:ext>
            </a:extLst>
          </p:cNvPr>
          <p:cNvPicPr>
            <a:picLocks noChangeAspect="1"/>
          </p:cNvPicPr>
          <p:nvPr/>
        </p:nvPicPr>
        <p:blipFill>
          <a:blip r:embed="rId2"/>
          <a:stretch>
            <a:fillRect/>
          </a:stretch>
        </p:blipFill>
        <p:spPr>
          <a:xfrm>
            <a:off x="309715" y="4137384"/>
            <a:ext cx="4262285" cy="2392017"/>
          </a:xfrm>
          <a:prstGeom prst="rect">
            <a:avLst/>
          </a:prstGeom>
        </p:spPr>
      </p:pic>
      <p:pic>
        <p:nvPicPr>
          <p:cNvPr id="5" name="Picture 4">
            <a:extLst>
              <a:ext uri="{FF2B5EF4-FFF2-40B4-BE49-F238E27FC236}">
                <a16:creationId xmlns:a16="http://schemas.microsoft.com/office/drawing/2014/main" id="{186D1EC7-3AB8-1C43-ADE9-456EA4F8A013}"/>
              </a:ext>
            </a:extLst>
          </p:cNvPr>
          <p:cNvPicPr>
            <a:picLocks noChangeAspect="1"/>
          </p:cNvPicPr>
          <p:nvPr/>
        </p:nvPicPr>
        <p:blipFill>
          <a:blip r:embed="rId3"/>
          <a:stretch>
            <a:fillRect/>
          </a:stretch>
        </p:blipFill>
        <p:spPr>
          <a:xfrm>
            <a:off x="5029200" y="4139125"/>
            <a:ext cx="3585411" cy="2390275"/>
          </a:xfrm>
          <a:prstGeom prst="rect">
            <a:avLst/>
          </a:prstGeom>
        </p:spPr>
      </p:pic>
      <p:pic>
        <p:nvPicPr>
          <p:cNvPr id="6" name="Picture 5">
            <a:extLst>
              <a:ext uri="{FF2B5EF4-FFF2-40B4-BE49-F238E27FC236}">
                <a16:creationId xmlns:a16="http://schemas.microsoft.com/office/drawing/2014/main" id="{82A8E676-3623-A54B-83B9-492FB88DE267}"/>
              </a:ext>
            </a:extLst>
          </p:cNvPr>
          <p:cNvPicPr>
            <a:picLocks noChangeAspect="1"/>
          </p:cNvPicPr>
          <p:nvPr/>
        </p:nvPicPr>
        <p:blipFill>
          <a:blip r:embed="rId4"/>
          <a:stretch>
            <a:fillRect/>
          </a:stretch>
        </p:blipFill>
        <p:spPr>
          <a:xfrm>
            <a:off x="3375991" y="4137384"/>
            <a:ext cx="2392018" cy="2392018"/>
          </a:xfrm>
          <a:prstGeom prst="rect">
            <a:avLst/>
          </a:prstGeom>
        </p:spPr>
      </p:pic>
    </p:spTree>
    <p:extLst>
      <p:ext uri="{BB962C8B-B14F-4D97-AF65-F5344CB8AC3E}">
        <p14:creationId xmlns:p14="http://schemas.microsoft.com/office/powerpoint/2010/main" val="3156659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CBBB91-3E62-244A-B521-6C48CC305EB9}"/>
              </a:ext>
            </a:extLst>
          </p:cNvPr>
          <p:cNvPicPr>
            <a:picLocks noChangeAspect="1"/>
          </p:cNvPicPr>
          <p:nvPr/>
        </p:nvPicPr>
        <p:blipFill>
          <a:blip r:embed="rId2"/>
          <a:stretch>
            <a:fillRect/>
          </a:stretch>
        </p:blipFill>
        <p:spPr>
          <a:xfrm>
            <a:off x="5765595" y="198079"/>
            <a:ext cx="3230921" cy="6461842"/>
          </a:xfrm>
          <a:prstGeom prst="rect">
            <a:avLst/>
          </a:prstGeom>
        </p:spPr>
      </p:pic>
      <p:sp>
        <p:nvSpPr>
          <p:cNvPr id="3" name="TextBox 2">
            <a:extLst>
              <a:ext uri="{FF2B5EF4-FFF2-40B4-BE49-F238E27FC236}">
                <a16:creationId xmlns:a16="http://schemas.microsoft.com/office/drawing/2014/main" id="{DA5B7C91-E935-284E-8CBC-CCFBE99FDD77}"/>
              </a:ext>
            </a:extLst>
          </p:cNvPr>
          <p:cNvSpPr txBox="1"/>
          <p:nvPr/>
        </p:nvSpPr>
        <p:spPr>
          <a:xfrm>
            <a:off x="309716" y="198079"/>
            <a:ext cx="5088194" cy="6678751"/>
          </a:xfrm>
          <a:prstGeom prst="rect">
            <a:avLst/>
          </a:prstGeom>
          <a:noFill/>
        </p:spPr>
        <p:txBody>
          <a:bodyPr wrap="square" rtlCol="0">
            <a:spAutoFit/>
          </a:bodyPr>
          <a:lstStyle/>
          <a:p>
            <a:pPr algn="ctr"/>
            <a:r>
              <a:rPr lang="en-GB" sz="4000" b="1" dirty="0"/>
              <a:t>Liverpool and Manchester Railway</a:t>
            </a:r>
          </a:p>
          <a:p>
            <a:pPr algn="ctr"/>
            <a:endParaRPr lang="en-GB" sz="4000" b="1" dirty="0"/>
          </a:p>
          <a:p>
            <a:r>
              <a:rPr lang="en-GB" sz="2800" dirty="0"/>
              <a:t>Opened 1830</a:t>
            </a:r>
          </a:p>
          <a:p>
            <a:r>
              <a:rPr lang="en-GB" sz="2800" dirty="0"/>
              <a:t>First intercity passenger railway</a:t>
            </a:r>
          </a:p>
          <a:p>
            <a:endParaRPr lang="en-GB" sz="2800" dirty="0"/>
          </a:p>
          <a:p>
            <a:r>
              <a:rPr lang="en-GB" sz="2800" dirty="0"/>
              <a:t>Policemen – security + signalling</a:t>
            </a:r>
          </a:p>
          <a:p>
            <a:r>
              <a:rPr lang="en-GB" sz="2800" dirty="0"/>
              <a:t>(‘Bobbies’)</a:t>
            </a:r>
          </a:p>
          <a:p>
            <a:endParaRPr lang="en-GB" sz="2800" dirty="0"/>
          </a:p>
          <a:p>
            <a:r>
              <a:rPr lang="en-GB" sz="2800" dirty="0"/>
              <a:t>Spaced every mile along track</a:t>
            </a:r>
          </a:p>
          <a:p>
            <a:endParaRPr lang="en-GB" sz="2800" dirty="0"/>
          </a:p>
          <a:p>
            <a:r>
              <a:rPr lang="en-GB" sz="2800" dirty="0"/>
              <a:t>Arm signals, then red/green flags</a:t>
            </a:r>
          </a:p>
          <a:p>
            <a:endParaRPr lang="en-GB" sz="2800" dirty="0"/>
          </a:p>
          <a:p>
            <a:r>
              <a:rPr lang="en-GB" sz="2800" dirty="0"/>
              <a:t>Simple levers for points</a:t>
            </a:r>
          </a:p>
        </p:txBody>
      </p:sp>
    </p:spTree>
    <p:extLst>
      <p:ext uri="{BB962C8B-B14F-4D97-AF65-F5344CB8AC3E}">
        <p14:creationId xmlns:p14="http://schemas.microsoft.com/office/powerpoint/2010/main" val="281389602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3477875"/>
          </a:xfrm>
          <a:prstGeom prst="rect">
            <a:avLst/>
          </a:prstGeom>
          <a:noFill/>
        </p:spPr>
        <p:txBody>
          <a:bodyPr wrap="square" rtlCol="0">
            <a:spAutoFit/>
          </a:bodyPr>
          <a:lstStyle/>
          <a:p>
            <a:r>
              <a:rPr lang="en-GB" sz="4000" b="1" dirty="0">
                <a:solidFill>
                  <a:srgbClr val="C00000"/>
                </a:solidFill>
              </a:rPr>
              <a:t>Accident: </a:t>
            </a:r>
            <a:r>
              <a:rPr lang="en-GB" sz="4000" b="1" dirty="0"/>
              <a:t>Ladbroke Grove</a:t>
            </a:r>
          </a:p>
          <a:p>
            <a:pPr algn="ctr"/>
            <a:endParaRPr lang="en-GB" sz="4000" b="1" dirty="0"/>
          </a:p>
          <a:p>
            <a:r>
              <a:rPr lang="en-GB" sz="2800" b="1" dirty="0"/>
              <a:t>Date: </a:t>
            </a:r>
            <a:r>
              <a:rPr lang="en-GB" sz="2800" dirty="0"/>
              <a:t>1999</a:t>
            </a:r>
          </a:p>
          <a:p>
            <a:r>
              <a:rPr lang="en-GB" sz="2800" b="1" dirty="0"/>
              <a:t>Location: </a:t>
            </a:r>
            <a:r>
              <a:rPr lang="en-GB" sz="2800" dirty="0"/>
              <a:t>near Paddington station, London</a:t>
            </a:r>
          </a:p>
          <a:p>
            <a:r>
              <a:rPr lang="en-GB" sz="2800" b="1" dirty="0"/>
              <a:t>Deaths: </a:t>
            </a:r>
            <a:r>
              <a:rPr lang="en-GB" sz="2800" dirty="0"/>
              <a:t>31			</a:t>
            </a:r>
            <a:r>
              <a:rPr lang="en-GB" sz="2800" b="1" dirty="0"/>
              <a:t>Injuries: </a:t>
            </a:r>
            <a:r>
              <a:rPr lang="en-GB" sz="2800" dirty="0"/>
              <a:t>523</a:t>
            </a:r>
            <a:endParaRPr lang="en-GB" sz="2800" b="1" dirty="0">
              <a:solidFill>
                <a:srgbClr val="C00000"/>
              </a:solidFill>
            </a:endParaRPr>
          </a:p>
          <a:p>
            <a:endParaRPr lang="en-GB" sz="2800" b="1" dirty="0">
              <a:solidFill>
                <a:srgbClr val="C00000"/>
              </a:solidFill>
            </a:endParaRPr>
          </a:p>
          <a:p>
            <a:pPr marL="457200" indent="-457200">
              <a:buFont typeface="Arial" panose="020B0604020202020204" pitchFamily="34" charset="0"/>
              <a:buChar char="•"/>
            </a:pPr>
            <a:endParaRPr lang="en-GB" sz="2800" dirty="0"/>
          </a:p>
        </p:txBody>
      </p:sp>
      <p:pic>
        <p:nvPicPr>
          <p:cNvPr id="2" name="Picture 1">
            <a:extLst>
              <a:ext uri="{FF2B5EF4-FFF2-40B4-BE49-F238E27FC236}">
                <a16:creationId xmlns:a16="http://schemas.microsoft.com/office/drawing/2014/main" id="{2F80BA6A-8A5F-2C44-B68E-103C16028949}"/>
              </a:ext>
            </a:extLst>
          </p:cNvPr>
          <p:cNvPicPr>
            <a:picLocks noChangeAspect="1"/>
          </p:cNvPicPr>
          <p:nvPr/>
        </p:nvPicPr>
        <p:blipFill>
          <a:blip r:embed="rId2"/>
          <a:stretch>
            <a:fillRect/>
          </a:stretch>
        </p:blipFill>
        <p:spPr>
          <a:xfrm>
            <a:off x="1248512" y="2918656"/>
            <a:ext cx="6646973" cy="3708612"/>
          </a:xfrm>
          <a:prstGeom prst="rect">
            <a:avLst/>
          </a:prstGeom>
        </p:spPr>
      </p:pic>
    </p:spTree>
    <p:extLst>
      <p:ext uri="{BB962C8B-B14F-4D97-AF65-F5344CB8AC3E}">
        <p14:creationId xmlns:p14="http://schemas.microsoft.com/office/powerpoint/2010/main" val="318443672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ACCD9-74CD-0244-A085-C5113FB85AE6}"/>
              </a:ext>
            </a:extLst>
          </p:cNvPr>
          <p:cNvSpPr/>
          <p:nvPr/>
        </p:nvSpPr>
        <p:spPr>
          <a:xfrm>
            <a:off x="212650" y="510362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56B746E-D075-A44F-82B4-9F42D9B01A58}"/>
              </a:ext>
            </a:extLst>
          </p:cNvPr>
          <p:cNvSpPr/>
          <p:nvPr/>
        </p:nvSpPr>
        <p:spPr>
          <a:xfrm>
            <a:off x="212650" y="4469219"/>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E3A98C5-CC77-C940-8CE2-9DB2C6BB9880}"/>
              </a:ext>
            </a:extLst>
          </p:cNvPr>
          <p:cNvSpPr/>
          <p:nvPr/>
        </p:nvSpPr>
        <p:spPr>
          <a:xfrm>
            <a:off x="212650" y="3834810"/>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0DE8CD-5FA9-1146-A6C0-4212D89F786A}"/>
              </a:ext>
            </a:extLst>
          </p:cNvPr>
          <p:cNvSpPr/>
          <p:nvPr/>
        </p:nvSpPr>
        <p:spPr>
          <a:xfrm>
            <a:off x="212650" y="313837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66D67BC-24C1-1B4E-B8D3-F64A6E1D55EF}"/>
              </a:ext>
            </a:extLst>
          </p:cNvPr>
          <p:cNvSpPr/>
          <p:nvPr/>
        </p:nvSpPr>
        <p:spPr>
          <a:xfrm rot="545537">
            <a:off x="2071485" y="3482741"/>
            <a:ext cx="4357015" cy="2649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5268FE44-5BB8-7A4D-8D29-95D28A12D606}"/>
              </a:ext>
            </a:extLst>
          </p:cNvPr>
          <p:cNvGrpSpPr/>
          <p:nvPr/>
        </p:nvGrpSpPr>
        <p:grpSpPr>
          <a:xfrm flipH="1">
            <a:off x="6088342" y="2297596"/>
            <a:ext cx="667448" cy="1317642"/>
            <a:chOff x="3129422" y="905965"/>
            <a:chExt cx="2914650" cy="5753956"/>
          </a:xfrm>
        </p:grpSpPr>
        <p:sp>
          <p:nvSpPr>
            <p:cNvPr id="9" name="Rounded Rectangle 8">
              <a:extLst>
                <a:ext uri="{FF2B5EF4-FFF2-40B4-BE49-F238E27FC236}">
                  <a16:creationId xmlns:a16="http://schemas.microsoft.com/office/drawing/2014/main" id="{7F7194A3-86F6-0649-9701-E8F92C4CD00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64AC887-3FB6-FF4F-9A75-5D5CBB2ECD3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4F66D7E-EF4B-7445-8008-33BB060C7EA2}"/>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94B7914-72C4-1747-B916-5F17940C7B4C}"/>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050A087-FCCA-A742-9721-D83BA213971B}"/>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Stored Data 14">
            <a:extLst>
              <a:ext uri="{FF2B5EF4-FFF2-40B4-BE49-F238E27FC236}">
                <a16:creationId xmlns:a16="http://schemas.microsoft.com/office/drawing/2014/main" id="{6D6A5D44-6A0B-DF46-AC06-766B829F9DCA}"/>
              </a:ext>
            </a:extLst>
          </p:cNvPr>
          <p:cNvSpPr/>
          <p:nvPr/>
        </p:nvSpPr>
        <p:spPr>
          <a:xfrm>
            <a:off x="7547343" y="3486971"/>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7" name="Stored Data 16">
            <a:extLst>
              <a:ext uri="{FF2B5EF4-FFF2-40B4-BE49-F238E27FC236}">
                <a16:creationId xmlns:a16="http://schemas.microsoft.com/office/drawing/2014/main" id="{129D78FC-A721-CE40-8D9C-0905F314DB2B}"/>
              </a:ext>
            </a:extLst>
          </p:cNvPr>
          <p:cNvSpPr/>
          <p:nvPr/>
        </p:nvSpPr>
        <p:spPr>
          <a:xfrm flipH="1">
            <a:off x="210618" y="2776460"/>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8" name="TextBox 17">
            <a:extLst>
              <a:ext uri="{FF2B5EF4-FFF2-40B4-BE49-F238E27FC236}">
                <a16:creationId xmlns:a16="http://schemas.microsoft.com/office/drawing/2014/main" id="{17D08220-9B48-7F41-9E3B-1B1198DA9B43}"/>
              </a:ext>
            </a:extLst>
          </p:cNvPr>
          <p:cNvSpPr txBox="1"/>
          <p:nvPr/>
        </p:nvSpPr>
        <p:spPr>
          <a:xfrm>
            <a:off x="7381017" y="5553371"/>
            <a:ext cx="1546129" cy="369332"/>
          </a:xfrm>
          <a:prstGeom prst="rect">
            <a:avLst/>
          </a:prstGeom>
          <a:noFill/>
        </p:spPr>
        <p:txBody>
          <a:bodyPr wrap="none" rtlCol="0">
            <a:spAutoFit/>
          </a:bodyPr>
          <a:lstStyle/>
          <a:p>
            <a:r>
              <a:rPr lang="en-GB" b="1" dirty="0"/>
              <a:t>To Paddington</a:t>
            </a:r>
          </a:p>
        </p:txBody>
      </p:sp>
      <p:sp>
        <p:nvSpPr>
          <p:cNvPr id="19" name="TextBox 18">
            <a:extLst>
              <a:ext uri="{FF2B5EF4-FFF2-40B4-BE49-F238E27FC236}">
                <a16:creationId xmlns:a16="http://schemas.microsoft.com/office/drawing/2014/main" id="{4C41FDC1-85C1-194B-96B7-8BE0407D4BAC}"/>
              </a:ext>
            </a:extLst>
          </p:cNvPr>
          <p:cNvSpPr txBox="1"/>
          <p:nvPr/>
        </p:nvSpPr>
        <p:spPr>
          <a:xfrm>
            <a:off x="210618" y="5553371"/>
            <a:ext cx="1099275" cy="369332"/>
          </a:xfrm>
          <a:prstGeom prst="rect">
            <a:avLst/>
          </a:prstGeom>
          <a:noFill/>
        </p:spPr>
        <p:txBody>
          <a:bodyPr wrap="none" rtlCol="0">
            <a:spAutoFit/>
          </a:bodyPr>
          <a:lstStyle/>
          <a:p>
            <a:r>
              <a:rPr lang="en-GB" b="1" dirty="0"/>
              <a:t>To Slough</a:t>
            </a:r>
          </a:p>
        </p:txBody>
      </p:sp>
    </p:spTree>
    <p:extLst>
      <p:ext uri="{BB962C8B-B14F-4D97-AF65-F5344CB8AC3E}">
        <p14:creationId xmlns:p14="http://schemas.microsoft.com/office/powerpoint/2010/main" val="294760301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ACCD9-74CD-0244-A085-C5113FB85AE6}"/>
              </a:ext>
            </a:extLst>
          </p:cNvPr>
          <p:cNvSpPr/>
          <p:nvPr/>
        </p:nvSpPr>
        <p:spPr>
          <a:xfrm>
            <a:off x="212650" y="510362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56B746E-D075-A44F-82B4-9F42D9B01A58}"/>
              </a:ext>
            </a:extLst>
          </p:cNvPr>
          <p:cNvSpPr/>
          <p:nvPr/>
        </p:nvSpPr>
        <p:spPr>
          <a:xfrm>
            <a:off x="212650" y="4469219"/>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E3A98C5-CC77-C940-8CE2-9DB2C6BB9880}"/>
              </a:ext>
            </a:extLst>
          </p:cNvPr>
          <p:cNvSpPr/>
          <p:nvPr/>
        </p:nvSpPr>
        <p:spPr>
          <a:xfrm>
            <a:off x="212650" y="3834810"/>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0DE8CD-5FA9-1146-A6C0-4212D89F786A}"/>
              </a:ext>
            </a:extLst>
          </p:cNvPr>
          <p:cNvSpPr/>
          <p:nvPr/>
        </p:nvSpPr>
        <p:spPr>
          <a:xfrm>
            <a:off x="212650" y="313837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66D67BC-24C1-1B4E-B8D3-F64A6E1D55EF}"/>
              </a:ext>
            </a:extLst>
          </p:cNvPr>
          <p:cNvSpPr/>
          <p:nvPr/>
        </p:nvSpPr>
        <p:spPr>
          <a:xfrm rot="545537">
            <a:off x="2071485" y="3482741"/>
            <a:ext cx="4357015" cy="2649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5268FE44-5BB8-7A4D-8D29-95D28A12D606}"/>
              </a:ext>
            </a:extLst>
          </p:cNvPr>
          <p:cNvGrpSpPr/>
          <p:nvPr/>
        </p:nvGrpSpPr>
        <p:grpSpPr>
          <a:xfrm flipH="1">
            <a:off x="6088342" y="2297596"/>
            <a:ext cx="667448" cy="1317642"/>
            <a:chOff x="3129422" y="905965"/>
            <a:chExt cx="2914650" cy="5753956"/>
          </a:xfrm>
        </p:grpSpPr>
        <p:sp>
          <p:nvSpPr>
            <p:cNvPr id="9" name="Rounded Rectangle 8">
              <a:extLst>
                <a:ext uri="{FF2B5EF4-FFF2-40B4-BE49-F238E27FC236}">
                  <a16:creationId xmlns:a16="http://schemas.microsoft.com/office/drawing/2014/main" id="{7F7194A3-86F6-0649-9701-E8F92C4CD00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64AC887-3FB6-FF4F-9A75-5D5CBB2ECD3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4F66D7E-EF4B-7445-8008-33BB060C7EA2}"/>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94B7914-72C4-1747-B916-5F17940C7B4C}"/>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050A087-FCCA-A742-9721-D83BA213971B}"/>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Stored Data 14">
            <a:extLst>
              <a:ext uri="{FF2B5EF4-FFF2-40B4-BE49-F238E27FC236}">
                <a16:creationId xmlns:a16="http://schemas.microsoft.com/office/drawing/2014/main" id="{6D6A5D44-6A0B-DF46-AC06-766B829F9DCA}"/>
              </a:ext>
            </a:extLst>
          </p:cNvPr>
          <p:cNvSpPr/>
          <p:nvPr/>
        </p:nvSpPr>
        <p:spPr>
          <a:xfrm>
            <a:off x="5633486" y="3486971"/>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7" name="Stored Data 16">
            <a:extLst>
              <a:ext uri="{FF2B5EF4-FFF2-40B4-BE49-F238E27FC236}">
                <a16:creationId xmlns:a16="http://schemas.microsoft.com/office/drawing/2014/main" id="{E191517E-F855-9941-B59D-3790C77BE082}"/>
              </a:ext>
            </a:extLst>
          </p:cNvPr>
          <p:cNvSpPr/>
          <p:nvPr/>
        </p:nvSpPr>
        <p:spPr>
          <a:xfrm flipH="1">
            <a:off x="210618" y="2776460"/>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8" name="TextBox 17">
            <a:extLst>
              <a:ext uri="{FF2B5EF4-FFF2-40B4-BE49-F238E27FC236}">
                <a16:creationId xmlns:a16="http://schemas.microsoft.com/office/drawing/2014/main" id="{A93A8F3D-65F1-D14C-8C08-C21A865F7752}"/>
              </a:ext>
            </a:extLst>
          </p:cNvPr>
          <p:cNvSpPr txBox="1"/>
          <p:nvPr/>
        </p:nvSpPr>
        <p:spPr>
          <a:xfrm>
            <a:off x="7381017" y="5553371"/>
            <a:ext cx="1546129" cy="369332"/>
          </a:xfrm>
          <a:prstGeom prst="rect">
            <a:avLst/>
          </a:prstGeom>
          <a:noFill/>
        </p:spPr>
        <p:txBody>
          <a:bodyPr wrap="none" rtlCol="0">
            <a:spAutoFit/>
          </a:bodyPr>
          <a:lstStyle/>
          <a:p>
            <a:r>
              <a:rPr lang="en-GB" b="1" dirty="0"/>
              <a:t>To Paddington</a:t>
            </a:r>
          </a:p>
        </p:txBody>
      </p:sp>
      <p:sp>
        <p:nvSpPr>
          <p:cNvPr id="19" name="TextBox 18">
            <a:extLst>
              <a:ext uri="{FF2B5EF4-FFF2-40B4-BE49-F238E27FC236}">
                <a16:creationId xmlns:a16="http://schemas.microsoft.com/office/drawing/2014/main" id="{4841D005-C541-8D47-8D4A-7D9771A35A10}"/>
              </a:ext>
            </a:extLst>
          </p:cNvPr>
          <p:cNvSpPr txBox="1"/>
          <p:nvPr/>
        </p:nvSpPr>
        <p:spPr>
          <a:xfrm>
            <a:off x="210618" y="5553371"/>
            <a:ext cx="1099275" cy="369332"/>
          </a:xfrm>
          <a:prstGeom prst="rect">
            <a:avLst/>
          </a:prstGeom>
          <a:noFill/>
        </p:spPr>
        <p:txBody>
          <a:bodyPr wrap="none" rtlCol="0">
            <a:spAutoFit/>
          </a:bodyPr>
          <a:lstStyle/>
          <a:p>
            <a:r>
              <a:rPr lang="en-GB" b="1" dirty="0"/>
              <a:t>To Slough</a:t>
            </a:r>
          </a:p>
        </p:txBody>
      </p:sp>
    </p:spTree>
    <p:extLst>
      <p:ext uri="{BB962C8B-B14F-4D97-AF65-F5344CB8AC3E}">
        <p14:creationId xmlns:p14="http://schemas.microsoft.com/office/powerpoint/2010/main" val="403129755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ACCD9-74CD-0244-A085-C5113FB85AE6}"/>
              </a:ext>
            </a:extLst>
          </p:cNvPr>
          <p:cNvSpPr/>
          <p:nvPr/>
        </p:nvSpPr>
        <p:spPr>
          <a:xfrm>
            <a:off x="212650" y="510362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56B746E-D075-A44F-82B4-9F42D9B01A58}"/>
              </a:ext>
            </a:extLst>
          </p:cNvPr>
          <p:cNvSpPr/>
          <p:nvPr/>
        </p:nvSpPr>
        <p:spPr>
          <a:xfrm>
            <a:off x="212650" y="4469219"/>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E3A98C5-CC77-C940-8CE2-9DB2C6BB9880}"/>
              </a:ext>
            </a:extLst>
          </p:cNvPr>
          <p:cNvSpPr/>
          <p:nvPr/>
        </p:nvSpPr>
        <p:spPr>
          <a:xfrm>
            <a:off x="212650" y="3834810"/>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0DE8CD-5FA9-1146-A6C0-4212D89F786A}"/>
              </a:ext>
            </a:extLst>
          </p:cNvPr>
          <p:cNvSpPr/>
          <p:nvPr/>
        </p:nvSpPr>
        <p:spPr>
          <a:xfrm>
            <a:off x="212650" y="313837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66D67BC-24C1-1B4E-B8D3-F64A6E1D55EF}"/>
              </a:ext>
            </a:extLst>
          </p:cNvPr>
          <p:cNvSpPr/>
          <p:nvPr/>
        </p:nvSpPr>
        <p:spPr>
          <a:xfrm rot="545537">
            <a:off x="2071485" y="3482741"/>
            <a:ext cx="4357015" cy="2649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5268FE44-5BB8-7A4D-8D29-95D28A12D606}"/>
              </a:ext>
            </a:extLst>
          </p:cNvPr>
          <p:cNvGrpSpPr/>
          <p:nvPr/>
        </p:nvGrpSpPr>
        <p:grpSpPr>
          <a:xfrm flipH="1">
            <a:off x="6088342" y="2297596"/>
            <a:ext cx="667448" cy="1317642"/>
            <a:chOff x="3129422" y="905965"/>
            <a:chExt cx="2914650" cy="5753956"/>
          </a:xfrm>
        </p:grpSpPr>
        <p:sp>
          <p:nvSpPr>
            <p:cNvPr id="9" name="Rounded Rectangle 8">
              <a:extLst>
                <a:ext uri="{FF2B5EF4-FFF2-40B4-BE49-F238E27FC236}">
                  <a16:creationId xmlns:a16="http://schemas.microsoft.com/office/drawing/2014/main" id="{7F7194A3-86F6-0649-9701-E8F92C4CD00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64AC887-3FB6-FF4F-9A75-5D5CBB2ECD3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4F66D7E-EF4B-7445-8008-33BB060C7EA2}"/>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94B7914-72C4-1747-B916-5F17940C7B4C}"/>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050A087-FCCA-A742-9721-D83BA213971B}"/>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Stored Data 14">
            <a:extLst>
              <a:ext uri="{FF2B5EF4-FFF2-40B4-BE49-F238E27FC236}">
                <a16:creationId xmlns:a16="http://schemas.microsoft.com/office/drawing/2014/main" id="{6D6A5D44-6A0B-DF46-AC06-766B829F9DCA}"/>
              </a:ext>
            </a:extLst>
          </p:cNvPr>
          <p:cNvSpPr/>
          <p:nvPr/>
        </p:nvSpPr>
        <p:spPr>
          <a:xfrm rot="725341">
            <a:off x="4239165" y="3274607"/>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7" name="Stored Data 16">
            <a:extLst>
              <a:ext uri="{FF2B5EF4-FFF2-40B4-BE49-F238E27FC236}">
                <a16:creationId xmlns:a16="http://schemas.microsoft.com/office/drawing/2014/main" id="{4EB764EF-7414-BE4F-BC45-80E25CA5B502}"/>
              </a:ext>
            </a:extLst>
          </p:cNvPr>
          <p:cNvSpPr/>
          <p:nvPr/>
        </p:nvSpPr>
        <p:spPr>
          <a:xfrm flipH="1">
            <a:off x="210618" y="2776460"/>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8" name="TextBox 17">
            <a:extLst>
              <a:ext uri="{FF2B5EF4-FFF2-40B4-BE49-F238E27FC236}">
                <a16:creationId xmlns:a16="http://schemas.microsoft.com/office/drawing/2014/main" id="{76DCC713-113A-F04F-9044-543B7D8FADE1}"/>
              </a:ext>
            </a:extLst>
          </p:cNvPr>
          <p:cNvSpPr txBox="1"/>
          <p:nvPr/>
        </p:nvSpPr>
        <p:spPr>
          <a:xfrm>
            <a:off x="7381017" y="5553371"/>
            <a:ext cx="1546129" cy="369332"/>
          </a:xfrm>
          <a:prstGeom prst="rect">
            <a:avLst/>
          </a:prstGeom>
          <a:noFill/>
        </p:spPr>
        <p:txBody>
          <a:bodyPr wrap="none" rtlCol="0">
            <a:spAutoFit/>
          </a:bodyPr>
          <a:lstStyle/>
          <a:p>
            <a:r>
              <a:rPr lang="en-GB" b="1" dirty="0"/>
              <a:t>To Paddington</a:t>
            </a:r>
          </a:p>
        </p:txBody>
      </p:sp>
      <p:sp>
        <p:nvSpPr>
          <p:cNvPr id="19" name="TextBox 18">
            <a:extLst>
              <a:ext uri="{FF2B5EF4-FFF2-40B4-BE49-F238E27FC236}">
                <a16:creationId xmlns:a16="http://schemas.microsoft.com/office/drawing/2014/main" id="{C6C2068A-B17D-D244-B133-C879A55627BA}"/>
              </a:ext>
            </a:extLst>
          </p:cNvPr>
          <p:cNvSpPr txBox="1"/>
          <p:nvPr/>
        </p:nvSpPr>
        <p:spPr>
          <a:xfrm>
            <a:off x="210618" y="5553371"/>
            <a:ext cx="1099275" cy="369332"/>
          </a:xfrm>
          <a:prstGeom prst="rect">
            <a:avLst/>
          </a:prstGeom>
          <a:noFill/>
        </p:spPr>
        <p:txBody>
          <a:bodyPr wrap="none" rtlCol="0">
            <a:spAutoFit/>
          </a:bodyPr>
          <a:lstStyle/>
          <a:p>
            <a:r>
              <a:rPr lang="en-GB" b="1" dirty="0"/>
              <a:t>To Slough</a:t>
            </a:r>
          </a:p>
        </p:txBody>
      </p:sp>
    </p:spTree>
    <p:extLst>
      <p:ext uri="{BB962C8B-B14F-4D97-AF65-F5344CB8AC3E}">
        <p14:creationId xmlns:p14="http://schemas.microsoft.com/office/powerpoint/2010/main" val="343464286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ACCD9-74CD-0244-A085-C5113FB85AE6}"/>
              </a:ext>
            </a:extLst>
          </p:cNvPr>
          <p:cNvSpPr/>
          <p:nvPr/>
        </p:nvSpPr>
        <p:spPr>
          <a:xfrm>
            <a:off x="212650" y="510362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56B746E-D075-A44F-82B4-9F42D9B01A58}"/>
              </a:ext>
            </a:extLst>
          </p:cNvPr>
          <p:cNvSpPr/>
          <p:nvPr/>
        </p:nvSpPr>
        <p:spPr>
          <a:xfrm>
            <a:off x="212650" y="4469219"/>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E3A98C5-CC77-C940-8CE2-9DB2C6BB9880}"/>
              </a:ext>
            </a:extLst>
          </p:cNvPr>
          <p:cNvSpPr/>
          <p:nvPr/>
        </p:nvSpPr>
        <p:spPr>
          <a:xfrm>
            <a:off x="212650" y="3834810"/>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0DE8CD-5FA9-1146-A6C0-4212D89F786A}"/>
              </a:ext>
            </a:extLst>
          </p:cNvPr>
          <p:cNvSpPr/>
          <p:nvPr/>
        </p:nvSpPr>
        <p:spPr>
          <a:xfrm>
            <a:off x="212650" y="313837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66D67BC-24C1-1B4E-B8D3-F64A6E1D55EF}"/>
              </a:ext>
            </a:extLst>
          </p:cNvPr>
          <p:cNvSpPr/>
          <p:nvPr/>
        </p:nvSpPr>
        <p:spPr>
          <a:xfrm rot="545537">
            <a:off x="2071485" y="3482741"/>
            <a:ext cx="4357015" cy="2649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5268FE44-5BB8-7A4D-8D29-95D28A12D606}"/>
              </a:ext>
            </a:extLst>
          </p:cNvPr>
          <p:cNvGrpSpPr/>
          <p:nvPr/>
        </p:nvGrpSpPr>
        <p:grpSpPr>
          <a:xfrm flipH="1">
            <a:off x="6088342" y="2297596"/>
            <a:ext cx="667448" cy="1317642"/>
            <a:chOff x="3129422" y="905965"/>
            <a:chExt cx="2914650" cy="5753956"/>
          </a:xfrm>
        </p:grpSpPr>
        <p:sp>
          <p:nvSpPr>
            <p:cNvPr id="9" name="Rounded Rectangle 8">
              <a:extLst>
                <a:ext uri="{FF2B5EF4-FFF2-40B4-BE49-F238E27FC236}">
                  <a16:creationId xmlns:a16="http://schemas.microsoft.com/office/drawing/2014/main" id="{7F7194A3-86F6-0649-9701-E8F92C4CD00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64AC887-3FB6-FF4F-9A75-5D5CBB2ECD3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4F66D7E-EF4B-7445-8008-33BB060C7EA2}"/>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94B7914-72C4-1747-B916-5F17940C7B4C}"/>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050A087-FCCA-A742-9721-D83BA213971B}"/>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Stored Data 14">
            <a:extLst>
              <a:ext uri="{FF2B5EF4-FFF2-40B4-BE49-F238E27FC236}">
                <a16:creationId xmlns:a16="http://schemas.microsoft.com/office/drawing/2014/main" id="{6D6A5D44-6A0B-DF46-AC06-766B829F9DCA}"/>
              </a:ext>
            </a:extLst>
          </p:cNvPr>
          <p:cNvSpPr/>
          <p:nvPr/>
        </p:nvSpPr>
        <p:spPr>
          <a:xfrm rot="725341">
            <a:off x="3004108" y="3052108"/>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6" name="Stored Data 15">
            <a:extLst>
              <a:ext uri="{FF2B5EF4-FFF2-40B4-BE49-F238E27FC236}">
                <a16:creationId xmlns:a16="http://schemas.microsoft.com/office/drawing/2014/main" id="{4DD9C54E-5C54-B64A-B09E-C5C10B148E3F}"/>
              </a:ext>
            </a:extLst>
          </p:cNvPr>
          <p:cNvSpPr/>
          <p:nvPr/>
        </p:nvSpPr>
        <p:spPr>
          <a:xfrm flipH="1">
            <a:off x="210618" y="2792789"/>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7" name="TextBox 16">
            <a:extLst>
              <a:ext uri="{FF2B5EF4-FFF2-40B4-BE49-F238E27FC236}">
                <a16:creationId xmlns:a16="http://schemas.microsoft.com/office/drawing/2014/main" id="{691E413E-EE38-AF4F-82BA-322D000AF8AF}"/>
              </a:ext>
            </a:extLst>
          </p:cNvPr>
          <p:cNvSpPr txBox="1"/>
          <p:nvPr/>
        </p:nvSpPr>
        <p:spPr>
          <a:xfrm>
            <a:off x="7381017" y="5553371"/>
            <a:ext cx="1546129" cy="369332"/>
          </a:xfrm>
          <a:prstGeom prst="rect">
            <a:avLst/>
          </a:prstGeom>
          <a:noFill/>
        </p:spPr>
        <p:txBody>
          <a:bodyPr wrap="none" rtlCol="0">
            <a:spAutoFit/>
          </a:bodyPr>
          <a:lstStyle/>
          <a:p>
            <a:r>
              <a:rPr lang="en-GB" b="1" dirty="0"/>
              <a:t>To Paddington</a:t>
            </a:r>
          </a:p>
        </p:txBody>
      </p:sp>
      <p:sp>
        <p:nvSpPr>
          <p:cNvPr id="18" name="TextBox 17">
            <a:extLst>
              <a:ext uri="{FF2B5EF4-FFF2-40B4-BE49-F238E27FC236}">
                <a16:creationId xmlns:a16="http://schemas.microsoft.com/office/drawing/2014/main" id="{31E4291B-47E4-E04F-B17A-AD861B4AA33D}"/>
              </a:ext>
            </a:extLst>
          </p:cNvPr>
          <p:cNvSpPr txBox="1"/>
          <p:nvPr/>
        </p:nvSpPr>
        <p:spPr>
          <a:xfrm>
            <a:off x="210618" y="5553371"/>
            <a:ext cx="1099275" cy="369332"/>
          </a:xfrm>
          <a:prstGeom prst="rect">
            <a:avLst/>
          </a:prstGeom>
          <a:noFill/>
        </p:spPr>
        <p:txBody>
          <a:bodyPr wrap="none" rtlCol="0">
            <a:spAutoFit/>
          </a:bodyPr>
          <a:lstStyle/>
          <a:p>
            <a:r>
              <a:rPr lang="en-GB" b="1" dirty="0"/>
              <a:t>To Slough</a:t>
            </a:r>
          </a:p>
        </p:txBody>
      </p:sp>
    </p:spTree>
    <p:extLst>
      <p:ext uri="{BB962C8B-B14F-4D97-AF65-F5344CB8AC3E}">
        <p14:creationId xmlns:p14="http://schemas.microsoft.com/office/powerpoint/2010/main" val="427265726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ACCD9-74CD-0244-A085-C5113FB85AE6}"/>
              </a:ext>
            </a:extLst>
          </p:cNvPr>
          <p:cNvSpPr/>
          <p:nvPr/>
        </p:nvSpPr>
        <p:spPr>
          <a:xfrm>
            <a:off x="212650" y="510362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56B746E-D075-A44F-82B4-9F42D9B01A58}"/>
              </a:ext>
            </a:extLst>
          </p:cNvPr>
          <p:cNvSpPr/>
          <p:nvPr/>
        </p:nvSpPr>
        <p:spPr>
          <a:xfrm>
            <a:off x="212650" y="4469219"/>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E3A98C5-CC77-C940-8CE2-9DB2C6BB9880}"/>
              </a:ext>
            </a:extLst>
          </p:cNvPr>
          <p:cNvSpPr/>
          <p:nvPr/>
        </p:nvSpPr>
        <p:spPr>
          <a:xfrm>
            <a:off x="212650" y="3834810"/>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0DE8CD-5FA9-1146-A6C0-4212D89F786A}"/>
              </a:ext>
            </a:extLst>
          </p:cNvPr>
          <p:cNvSpPr/>
          <p:nvPr/>
        </p:nvSpPr>
        <p:spPr>
          <a:xfrm>
            <a:off x="212650" y="313837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66D67BC-24C1-1B4E-B8D3-F64A6E1D55EF}"/>
              </a:ext>
            </a:extLst>
          </p:cNvPr>
          <p:cNvSpPr/>
          <p:nvPr/>
        </p:nvSpPr>
        <p:spPr>
          <a:xfrm rot="545537">
            <a:off x="2071485" y="3482741"/>
            <a:ext cx="4357015" cy="2649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5268FE44-5BB8-7A4D-8D29-95D28A12D606}"/>
              </a:ext>
            </a:extLst>
          </p:cNvPr>
          <p:cNvGrpSpPr/>
          <p:nvPr/>
        </p:nvGrpSpPr>
        <p:grpSpPr>
          <a:xfrm flipH="1">
            <a:off x="6088342" y="2297596"/>
            <a:ext cx="667448" cy="1317642"/>
            <a:chOff x="3129422" y="905965"/>
            <a:chExt cx="2914650" cy="5753956"/>
          </a:xfrm>
        </p:grpSpPr>
        <p:sp>
          <p:nvSpPr>
            <p:cNvPr id="9" name="Rounded Rectangle 8">
              <a:extLst>
                <a:ext uri="{FF2B5EF4-FFF2-40B4-BE49-F238E27FC236}">
                  <a16:creationId xmlns:a16="http://schemas.microsoft.com/office/drawing/2014/main" id="{7F7194A3-86F6-0649-9701-E8F92C4CD00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64AC887-3FB6-FF4F-9A75-5D5CBB2ECD3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4F66D7E-EF4B-7445-8008-33BB060C7EA2}"/>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94B7914-72C4-1747-B916-5F17940C7B4C}"/>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050A087-FCCA-A742-9721-D83BA213971B}"/>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Stored Data 14">
            <a:extLst>
              <a:ext uri="{FF2B5EF4-FFF2-40B4-BE49-F238E27FC236}">
                <a16:creationId xmlns:a16="http://schemas.microsoft.com/office/drawing/2014/main" id="{6D6A5D44-6A0B-DF46-AC06-766B829F9DCA}"/>
              </a:ext>
            </a:extLst>
          </p:cNvPr>
          <p:cNvSpPr/>
          <p:nvPr/>
        </p:nvSpPr>
        <p:spPr>
          <a:xfrm>
            <a:off x="2635331" y="2775442"/>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7" name="Stored Data 16">
            <a:extLst>
              <a:ext uri="{FF2B5EF4-FFF2-40B4-BE49-F238E27FC236}">
                <a16:creationId xmlns:a16="http://schemas.microsoft.com/office/drawing/2014/main" id="{56BEFB79-2E2F-3849-B02C-8A191C965995}"/>
              </a:ext>
            </a:extLst>
          </p:cNvPr>
          <p:cNvSpPr/>
          <p:nvPr/>
        </p:nvSpPr>
        <p:spPr>
          <a:xfrm flipH="1">
            <a:off x="210618" y="2776460"/>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8" name="TextBox 17">
            <a:extLst>
              <a:ext uri="{FF2B5EF4-FFF2-40B4-BE49-F238E27FC236}">
                <a16:creationId xmlns:a16="http://schemas.microsoft.com/office/drawing/2014/main" id="{5A62D113-1A7D-DC46-B77C-6354DE9175C9}"/>
              </a:ext>
            </a:extLst>
          </p:cNvPr>
          <p:cNvSpPr txBox="1"/>
          <p:nvPr/>
        </p:nvSpPr>
        <p:spPr>
          <a:xfrm>
            <a:off x="7381017" y="5553371"/>
            <a:ext cx="1546129" cy="369332"/>
          </a:xfrm>
          <a:prstGeom prst="rect">
            <a:avLst/>
          </a:prstGeom>
          <a:noFill/>
        </p:spPr>
        <p:txBody>
          <a:bodyPr wrap="none" rtlCol="0">
            <a:spAutoFit/>
          </a:bodyPr>
          <a:lstStyle/>
          <a:p>
            <a:r>
              <a:rPr lang="en-GB" b="1" dirty="0"/>
              <a:t>To Paddington</a:t>
            </a:r>
          </a:p>
        </p:txBody>
      </p:sp>
      <p:sp>
        <p:nvSpPr>
          <p:cNvPr id="19" name="TextBox 18">
            <a:extLst>
              <a:ext uri="{FF2B5EF4-FFF2-40B4-BE49-F238E27FC236}">
                <a16:creationId xmlns:a16="http://schemas.microsoft.com/office/drawing/2014/main" id="{AABEE7AE-979D-F346-B6ED-3D27C1F489D2}"/>
              </a:ext>
            </a:extLst>
          </p:cNvPr>
          <p:cNvSpPr txBox="1"/>
          <p:nvPr/>
        </p:nvSpPr>
        <p:spPr>
          <a:xfrm>
            <a:off x="210618" y="5553371"/>
            <a:ext cx="1099275" cy="369332"/>
          </a:xfrm>
          <a:prstGeom prst="rect">
            <a:avLst/>
          </a:prstGeom>
          <a:noFill/>
        </p:spPr>
        <p:txBody>
          <a:bodyPr wrap="none" rtlCol="0">
            <a:spAutoFit/>
          </a:bodyPr>
          <a:lstStyle/>
          <a:p>
            <a:r>
              <a:rPr lang="en-GB" b="1" dirty="0"/>
              <a:t>To Slough</a:t>
            </a:r>
          </a:p>
        </p:txBody>
      </p:sp>
    </p:spTree>
    <p:extLst>
      <p:ext uri="{BB962C8B-B14F-4D97-AF65-F5344CB8AC3E}">
        <p14:creationId xmlns:p14="http://schemas.microsoft.com/office/powerpoint/2010/main" val="147472894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ACCD9-74CD-0244-A085-C5113FB85AE6}"/>
              </a:ext>
            </a:extLst>
          </p:cNvPr>
          <p:cNvSpPr/>
          <p:nvPr/>
        </p:nvSpPr>
        <p:spPr>
          <a:xfrm>
            <a:off x="212650" y="510362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56B746E-D075-A44F-82B4-9F42D9B01A58}"/>
              </a:ext>
            </a:extLst>
          </p:cNvPr>
          <p:cNvSpPr/>
          <p:nvPr/>
        </p:nvSpPr>
        <p:spPr>
          <a:xfrm>
            <a:off x="212650" y="4469219"/>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E3A98C5-CC77-C940-8CE2-9DB2C6BB9880}"/>
              </a:ext>
            </a:extLst>
          </p:cNvPr>
          <p:cNvSpPr/>
          <p:nvPr/>
        </p:nvSpPr>
        <p:spPr>
          <a:xfrm>
            <a:off x="212650" y="3834810"/>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0DE8CD-5FA9-1146-A6C0-4212D89F786A}"/>
              </a:ext>
            </a:extLst>
          </p:cNvPr>
          <p:cNvSpPr/>
          <p:nvPr/>
        </p:nvSpPr>
        <p:spPr>
          <a:xfrm>
            <a:off x="212650" y="313837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66D67BC-24C1-1B4E-B8D3-F64A6E1D55EF}"/>
              </a:ext>
            </a:extLst>
          </p:cNvPr>
          <p:cNvSpPr/>
          <p:nvPr/>
        </p:nvSpPr>
        <p:spPr>
          <a:xfrm rot="545537">
            <a:off x="2071485" y="3482741"/>
            <a:ext cx="4357015" cy="2649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5268FE44-5BB8-7A4D-8D29-95D28A12D606}"/>
              </a:ext>
            </a:extLst>
          </p:cNvPr>
          <p:cNvGrpSpPr/>
          <p:nvPr/>
        </p:nvGrpSpPr>
        <p:grpSpPr>
          <a:xfrm flipH="1">
            <a:off x="6088342" y="2297596"/>
            <a:ext cx="667448" cy="1317642"/>
            <a:chOff x="3129422" y="905965"/>
            <a:chExt cx="2914650" cy="5753956"/>
          </a:xfrm>
        </p:grpSpPr>
        <p:sp>
          <p:nvSpPr>
            <p:cNvPr id="9" name="Rounded Rectangle 8">
              <a:extLst>
                <a:ext uri="{FF2B5EF4-FFF2-40B4-BE49-F238E27FC236}">
                  <a16:creationId xmlns:a16="http://schemas.microsoft.com/office/drawing/2014/main" id="{7F7194A3-86F6-0649-9701-E8F92C4CD00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64AC887-3FB6-FF4F-9A75-5D5CBB2ECD3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4F66D7E-EF4B-7445-8008-33BB060C7EA2}"/>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94B7914-72C4-1747-B916-5F17940C7B4C}"/>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050A087-FCCA-A742-9721-D83BA213971B}"/>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Stored Data 14">
            <a:extLst>
              <a:ext uri="{FF2B5EF4-FFF2-40B4-BE49-F238E27FC236}">
                <a16:creationId xmlns:a16="http://schemas.microsoft.com/office/drawing/2014/main" id="{6D6A5D44-6A0B-DF46-AC06-766B829F9DCA}"/>
              </a:ext>
            </a:extLst>
          </p:cNvPr>
          <p:cNvSpPr/>
          <p:nvPr/>
        </p:nvSpPr>
        <p:spPr>
          <a:xfrm>
            <a:off x="1399182" y="2781380"/>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7" name="Stored Data 16">
            <a:extLst>
              <a:ext uri="{FF2B5EF4-FFF2-40B4-BE49-F238E27FC236}">
                <a16:creationId xmlns:a16="http://schemas.microsoft.com/office/drawing/2014/main" id="{56BEFB79-2E2F-3849-B02C-8A191C965995}"/>
              </a:ext>
            </a:extLst>
          </p:cNvPr>
          <p:cNvSpPr/>
          <p:nvPr/>
        </p:nvSpPr>
        <p:spPr>
          <a:xfrm flipH="1">
            <a:off x="210618" y="2792789"/>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6" name="TextBox 15">
            <a:extLst>
              <a:ext uri="{FF2B5EF4-FFF2-40B4-BE49-F238E27FC236}">
                <a16:creationId xmlns:a16="http://schemas.microsoft.com/office/drawing/2014/main" id="{2C815537-B5BD-BB46-958D-616BB5585E71}"/>
              </a:ext>
            </a:extLst>
          </p:cNvPr>
          <p:cNvSpPr txBox="1"/>
          <p:nvPr/>
        </p:nvSpPr>
        <p:spPr>
          <a:xfrm>
            <a:off x="7381017" y="5553371"/>
            <a:ext cx="1546129" cy="369332"/>
          </a:xfrm>
          <a:prstGeom prst="rect">
            <a:avLst/>
          </a:prstGeom>
          <a:noFill/>
        </p:spPr>
        <p:txBody>
          <a:bodyPr wrap="none" rtlCol="0">
            <a:spAutoFit/>
          </a:bodyPr>
          <a:lstStyle/>
          <a:p>
            <a:r>
              <a:rPr lang="en-GB" b="1" dirty="0"/>
              <a:t>To Paddington</a:t>
            </a:r>
          </a:p>
        </p:txBody>
      </p:sp>
      <p:sp>
        <p:nvSpPr>
          <p:cNvPr id="18" name="TextBox 17">
            <a:extLst>
              <a:ext uri="{FF2B5EF4-FFF2-40B4-BE49-F238E27FC236}">
                <a16:creationId xmlns:a16="http://schemas.microsoft.com/office/drawing/2014/main" id="{71B6D75D-C7BC-674E-AF4F-C5B817A94D14}"/>
              </a:ext>
            </a:extLst>
          </p:cNvPr>
          <p:cNvSpPr txBox="1"/>
          <p:nvPr/>
        </p:nvSpPr>
        <p:spPr>
          <a:xfrm>
            <a:off x="210618" y="5553371"/>
            <a:ext cx="1099275" cy="369332"/>
          </a:xfrm>
          <a:prstGeom prst="rect">
            <a:avLst/>
          </a:prstGeom>
          <a:noFill/>
        </p:spPr>
        <p:txBody>
          <a:bodyPr wrap="none" rtlCol="0">
            <a:spAutoFit/>
          </a:bodyPr>
          <a:lstStyle/>
          <a:p>
            <a:r>
              <a:rPr lang="en-GB" b="1" dirty="0"/>
              <a:t>To Slough</a:t>
            </a:r>
          </a:p>
        </p:txBody>
      </p:sp>
    </p:spTree>
    <p:extLst>
      <p:ext uri="{BB962C8B-B14F-4D97-AF65-F5344CB8AC3E}">
        <p14:creationId xmlns:p14="http://schemas.microsoft.com/office/powerpoint/2010/main" val="6367091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ACCD9-74CD-0244-A085-C5113FB85AE6}"/>
              </a:ext>
            </a:extLst>
          </p:cNvPr>
          <p:cNvSpPr/>
          <p:nvPr/>
        </p:nvSpPr>
        <p:spPr>
          <a:xfrm>
            <a:off x="212650" y="510362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56B746E-D075-A44F-82B4-9F42D9B01A58}"/>
              </a:ext>
            </a:extLst>
          </p:cNvPr>
          <p:cNvSpPr/>
          <p:nvPr/>
        </p:nvSpPr>
        <p:spPr>
          <a:xfrm>
            <a:off x="212650" y="4469219"/>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E3A98C5-CC77-C940-8CE2-9DB2C6BB9880}"/>
              </a:ext>
            </a:extLst>
          </p:cNvPr>
          <p:cNvSpPr/>
          <p:nvPr/>
        </p:nvSpPr>
        <p:spPr>
          <a:xfrm>
            <a:off x="212650" y="3834810"/>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0DE8CD-5FA9-1146-A6C0-4212D89F786A}"/>
              </a:ext>
            </a:extLst>
          </p:cNvPr>
          <p:cNvSpPr/>
          <p:nvPr/>
        </p:nvSpPr>
        <p:spPr>
          <a:xfrm>
            <a:off x="212650" y="3138378"/>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66D67BC-24C1-1B4E-B8D3-F64A6E1D55EF}"/>
              </a:ext>
            </a:extLst>
          </p:cNvPr>
          <p:cNvSpPr/>
          <p:nvPr/>
        </p:nvSpPr>
        <p:spPr>
          <a:xfrm rot="545537">
            <a:off x="2071485" y="3482741"/>
            <a:ext cx="4357015" cy="2649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5268FE44-5BB8-7A4D-8D29-95D28A12D606}"/>
              </a:ext>
            </a:extLst>
          </p:cNvPr>
          <p:cNvGrpSpPr/>
          <p:nvPr/>
        </p:nvGrpSpPr>
        <p:grpSpPr>
          <a:xfrm flipH="1">
            <a:off x="6088342" y="2297596"/>
            <a:ext cx="667448" cy="1317642"/>
            <a:chOff x="3129422" y="905965"/>
            <a:chExt cx="2914650" cy="5753956"/>
          </a:xfrm>
        </p:grpSpPr>
        <p:sp>
          <p:nvSpPr>
            <p:cNvPr id="9" name="Rounded Rectangle 8">
              <a:extLst>
                <a:ext uri="{FF2B5EF4-FFF2-40B4-BE49-F238E27FC236}">
                  <a16:creationId xmlns:a16="http://schemas.microsoft.com/office/drawing/2014/main" id="{7F7194A3-86F6-0649-9701-E8F92C4CD00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64AC887-3FB6-FF4F-9A75-5D5CBB2ECD3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4F66D7E-EF4B-7445-8008-33BB060C7EA2}"/>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94B7914-72C4-1747-B916-5F17940C7B4C}"/>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050A087-FCCA-A742-9721-D83BA213971B}"/>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Stored Data 14">
            <a:extLst>
              <a:ext uri="{FF2B5EF4-FFF2-40B4-BE49-F238E27FC236}">
                <a16:creationId xmlns:a16="http://schemas.microsoft.com/office/drawing/2014/main" id="{6D6A5D44-6A0B-DF46-AC06-766B829F9DCA}"/>
              </a:ext>
            </a:extLst>
          </p:cNvPr>
          <p:cNvSpPr/>
          <p:nvPr/>
        </p:nvSpPr>
        <p:spPr>
          <a:xfrm rot="1166025">
            <a:off x="1079180" y="2821053"/>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7" name="Stored Data 16">
            <a:extLst>
              <a:ext uri="{FF2B5EF4-FFF2-40B4-BE49-F238E27FC236}">
                <a16:creationId xmlns:a16="http://schemas.microsoft.com/office/drawing/2014/main" id="{56BEFB79-2E2F-3849-B02C-8A191C965995}"/>
              </a:ext>
            </a:extLst>
          </p:cNvPr>
          <p:cNvSpPr/>
          <p:nvPr/>
        </p:nvSpPr>
        <p:spPr>
          <a:xfrm rot="19564860" flipH="1">
            <a:off x="210618" y="2792789"/>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6" name="TextBox 15">
            <a:extLst>
              <a:ext uri="{FF2B5EF4-FFF2-40B4-BE49-F238E27FC236}">
                <a16:creationId xmlns:a16="http://schemas.microsoft.com/office/drawing/2014/main" id="{77495CAA-D5F0-B74D-B4B3-236E857E648F}"/>
              </a:ext>
            </a:extLst>
          </p:cNvPr>
          <p:cNvSpPr txBox="1"/>
          <p:nvPr/>
        </p:nvSpPr>
        <p:spPr>
          <a:xfrm>
            <a:off x="7381017" y="5553371"/>
            <a:ext cx="1546129" cy="369332"/>
          </a:xfrm>
          <a:prstGeom prst="rect">
            <a:avLst/>
          </a:prstGeom>
          <a:noFill/>
        </p:spPr>
        <p:txBody>
          <a:bodyPr wrap="none" rtlCol="0">
            <a:spAutoFit/>
          </a:bodyPr>
          <a:lstStyle/>
          <a:p>
            <a:r>
              <a:rPr lang="en-GB" b="1" dirty="0"/>
              <a:t>To Paddington</a:t>
            </a:r>
          </a:p>
        </p:txBody>
      </p:sp>
      <p:sp>
        <p:nvSpPr>
          <p:cNvPr id="18" name="TextBox 17">
            <a:extLst>
              <a:ext uri="{FF2B5EF4-FFF2-40B4-BE49-F238E27FC236}">
                <a16:creationId xmlns:a16="http://schemas.microsoft.com/office/drawing/2014/main" id="{534B42D1-19E7-D449-BFF5-78658701C3A9}"/>
              </a:ext>
            </a:extLst>
          </p:cNvPr>
          <p:cNvSpPr txBox="1"/>
          <p:nvPr/>
        </p:nvSpPr>
        <p:spPr>
          <a:xfrm>
            <a:off x="210618" y="5553371"/>
            <a:ext cx="1099275" cy="369332"/>
          </a:xfrm>
          <a:prstGeom prst="rect">
            <a:avLst/>
          </a:prstGeom>
          <a:noFill/>
        </p:spPr>
        <p:txBody>
          <a:bodyPr wrap="none" rtlCol="0">
            <a:spAutoFit/>
          </a:bodyPr>
          <a:lstStyle/>
          <a:p>
            <a:r>
              <a:rPr lang="en-GB" b="1" dirty="0"/>
              <a:t>To Slough</a:t>
            </a:r>
          </a:p>
        </p:txBody>
      </p:sp>
    </p:spTree>
    <p:extLst>
      <p:ext uri="{BB962C8B-B14F-4D97-AF65-F5344CB8AC3E}">
        <p14:creationId xmlns:p14="http://schemas.microsoft.com/office/powerpoint/2010/main" val="24317968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6924973"/>
          </a:xfrm>
          <a:prstGeom prst="rect">
            <a:avLst/>
          </a:prstGeom>
          <a:noFill/>
        </p:spPr>
        <p:txBody>
          <a:bodyPr wrap="square" rtlCol="0">
            <a:spAutoFit/>
          </a:bodyPr>
          <a:lstStyle/>
          <a:p>
            <a:r>
              <a:rPr lang="en-GB" sz="4000" b="1" dirty="0">
                <a:solidFill>
                  <a:srgbClr val="C00000"/>
                </a:solidFill>
              </a:rPr>
              <a:t>Accident: </a:t>
            </a:r>
            <a:r>
              <a:rPr lang="en-GB" sz="4000" b="1" dirty="0"/>
              <a:t>Ladbroke Grove</a:t>
            </a:r>
          </a:p>
          <a:p>
            <a:pPr algn="ctr"/>
            <a:endParaRPr lang="en-GB" sz="4000" b="1" dirty="0"/>
          </a:p>
          <a:p>
            <a:r>
              <a:rPr lang="en-GB" sz="2800" b="1" dirty="0"/>
              <a:t>Date: </a:t>
            </a:r>
            <a:r>
              <a:rPr lang="en-GB" sz="2800" dirty="0"/>
              <a:t>1999</a:t>
            </a:r>
          </a:p>
          <a:p>
            <a:r>
              <a:rPr lang="en-GB" sz="2800" b="1" dirty="0"/>
              <a:t>Location: </a:t>
            </a:r>
            <a:r>
              <a:rPr lang="en-GB" sz="2800" dirty="0"/>
              <a:t>near Paddington station, London</a:t>
            </a:r>
          </a:p>
          <a:p>
            <a:r>
              <a:rPr lang="en-GB" sz="2800" b="1" dirty="0"/>
              <a:t>Deaths: </a:t>
            </a:r>
            <a:r>
              <a:rPr lang="en-GB" sz="2800" dirty="0"/>
              <a:t>31			</a:t>
            </a:r>
            <a:r>
              <a:rPr lang="en-GB" sz="2800" b="1" dirty="0"/>
              <a:t>Injuries: </a:t>
            </a:r>
            <a:r>
              <a:rPr lang="en-GB" sz="2800" dirty="0"/>
              <a:t>523</a:t>
            </a:r>
          </a:p>
          <a:p>
            <a:endParaRPr lang="en-GB" sz="2800" b="1" dirty="0">
              <a:solidFill>
                <a:srgbClr val="C00000"/>
              </a:solidFill>
            </a:endParaRPr>
          </a:p>
          <a:p>
            <a:r>
              <a:rPr lang="en-GB" sz="2800" b="1" dirty="0"/>
              <a:t>Causes:</a:t>
            </a:r>
          </a:p>
          <a:p>
            <a:pPr marL="457200" indent="-457200">
              <a:buFont typeface="Arial" panose="020B0604020202020204" pitchFamily="34" charset="0"/>
              <a:buChar char="•"/>
            </a:pPr>
            <a:r>
              <a:rPr lang="en-GB" sz="2800" dirty="0"/>
              <a:t>SPAD</a:t>
            </a:r>
          </a:p>
          <a:p>
            <a:pPr marL="457200" indent="-457200">
              <a:buFont typeface="Arial" panose="020B0604020202020204" pitchFamily="34" charset="0"/>
              <a:buChar char="•"/>
            </a:pPr>
            <a:r>
              <a:rPr lang="en-GB" sz="2800" dirty="0"/>
              <a:t>AWS doesn’t always help</a:t>
            </a:r>
          </a:p>
          <a:p>
            <a:pPr marL="457200" indent="-457200">
              <a:buFont typeface="Arial" panose="020B0604020202020204" pitchFamily="34" charset="0"/>
              <a:buChar char="•"/>
            </a:pPr>
            <a:r>
              <a:rPr lang="en-GB" sz="2800" dirty="0"/>
              <a:t>Frequently SPAD-</a:t>
            </a:r>
            <a:r>
              <a:rPr lang="en-GB" sz="2800" dirty="0" err="1"/>
              <a:t>ed</a:t>
            </a:r>
            <a:r>
              <a:rPr lang="en-GB" sz="2800" dirty="0"/>
              <a:t> signal (8 times in 6 years)</a:t>
            </a:r>
          </a:p>
          <a:p>
            <a:pPr marL="457200" indent="-457200">
              <a:buFont typeface="Arial" panose="020B0604020202020204" pitchFamily="34" charset="0"/>
              <a:buChar char="•"/>
            </a:pPr>
            <a:r>
              <a:rPr lang="en-GB" sz="2800" dirty="0"/>
              <a:t>Poor signal sighting</a:t>
            </a:r>
          </a:p>
          <a:p>
            <a:pPr marL="457200" indent="-457200">
              <a:buFont typeface="Arial" panose="020B0604020202020204" pitchFamily="34" charset="0"/>
              <a:buChar char="•"/>
            </a:pPr>
            <a:r>
              <a:rPr lang="en-GB" sz="2800" dirty="0"/>
              <a:t>Inexperienced driver – poor training</a:t>
            </a:r>
          </a:p>
          <a:p>
            <a:pPr marL="457200" indent="-457200">
              <a:buFont typeface="Arial" panose="020B0604020202020204" pitchFamily="34" charset="0"/>
              <a:buChar char="•"/>
            </a:pPr>
            <a:r>
              <a:rPr lang="en-GB" sz="2800" dirty="0"/>
              <a:t>No flank protection</a:t>
            </a:r>
          </a:p>
          <a:p>
            <a:pPr marL="457200" indent="-457200">
              <a:buFont typeface="Arial" panose="020B0604020202020204" pitchFamily="34" charset="0"/>
              <a:buChar char="•"/>
            </a:pPr>
            <a:r>
              <a:rPr lang="en-GB" sz="2800" dirty="0"/>
              <a:t>Poor signaller response</a:t>
            </a:r>
          </a:p>
          <a:p>
            <a:pPr marL="457200" indent="-457200">
              <a:buFont typeface="Arial" panose="020B0604020202020204" pitchFamily="34" charset="0"/>
              <a:buChar char="•"/>
            </a:pPr>
            <a:endParaRPr lang="en-GB" sz="2800" dirty="0"/>
          </a:p>
        </p:txBody>
      </p:sp>
    </p:spTree>
    <p:extLst>
      <p:ext uri="{BB962C8B-B14F-4D97-AF65-F5344CB8AC3E}">
        <p14:creationId xmlns:p14="http://schemas.microsoft.com/office/powerpoint/2010/main" val="221548880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AE79E9-5651-CC46-8185-B78745EAC5E5}"/>
              </a:ext>
            </a:extLst>
          </p:cNvPr>
          <p:cNvPicPr>
            <a:picLocks noChangeAspect="1"/>
          </p:cNvPicPr>
          <p:nvPr/>
        </p:nvPicPr>
        <p:blipFill rotWithShape="1">
          <a:blip r:embed="rId2"/>
          <a:srcRect b="28774"/>
          <a:stretch/>
        </p:blipFill>
        <p:spPr>
          <a:xfrm>
            <a:off x="1791143" y="1620671"/>
            <a:ext cx="5561714" cy="3589282"/>
          </a:xfrm>
          <a:prstGeom prst="rect">
            <a:avLst/>
          </a:prstGeom>
        </p:spPr>
      </p:pic>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1323439"/>
          </a:xfrm>
          <a:prstGeom prst="rect">
            <a:avLst/>
          </a:prstGeom>
          <a:noFill/>
        </p:spPr>
        <p:txBody>
          <a:bodyPr wrap="square" rtlCol="0">
            <a:spAutoFit/>
          </a:bodyPr>
          <a:lstStyle/>
          <a:p>
            <a:pPr algn="ctr"/>
            <a:r>
              <a:rPr lang="en-GB" sz="4000" b="1" dirty="0"/>
              <a:t>Train Protection &amp; Warning System (TPWS)</a:t>
            </a:r>
          </a:p>
        </p:txBody>
      </p:sp>
      <p:sp>
        <p:nvSpPr>
          <p:cNvPr id="4" name="TextBox 3">
            <a:extLst>
              <a:ext uri="{FF2B5EF4-FFF2-40B4-BE49-F238E27FC236}">
                <a16:creationId xmlns:a16="http://schemas.microsoft.com/office/drawing/2014/main" id="{2BBFDE04-9AA0-7645-9F8F-F962442AD97E}"/>
              </a:ext>
            </a:extLst>
          </p:cNvPr>
          <p:cNvSpPr txBox="1"/>
          <p:nvPr/>
        </p:nvSpPr>
        <p:spPr>
          <a:xfrm>
            <a:off x="294967" y="5336482"/>
            <a:ext cx="8554065" cy="2062103"/>
          </a:xfrm>
          <a:prstGeom prst="rect">
            <a:avLst/>
          </a:prstGeom>
          <a:noFill/>
        </p:spPr>
        <p:txBody>
          <a:bodyPr wrap="square" rtlCol="0">
            <a:spAutoFit/>
          </a:bodyPr>
          <a:lstStyle/>
          <a:p>
            <a:pPr algn="ctr"/>
            <a:r>
              <a:rPr lang="en-GB" sz="3200" dirty="0"/>
              <a:t>Overspeed &amp; SPAD (and for buffer stops)</a:t>
            </a:r>
          </a:p>
          <a:p>
            <a:pPr algn="ctr"/>
            <a:r>
              <a:rPr lang="en-GB" sz="3200" dirty="0"/>
              <a:t>Finished installation at high-risk </a:t>
            </a:r>
            <a:r>
              <a:rPr lang="en-GB" sz="3200" dirty="0" err="1"/>
              <a:t>locs</a:t>
            </a:r>
            <a:r>
              <a:rPr lang="en-GB" sz="3200" dirty="0"/>
              <a:t> by 2004</a:t>
            </a:r>
          </a:p>
          <a:p>
            <a:pPr algn="ctr"/>
            <a:r>
              <a:rPr lang="en-GB" sz="3200" dirty="0"/>
              <a:t>80% reduction of high-severity SPADs</a:t>
            </a:r>
          </a:p>
          <a:p>
            <a:pPr algn="ctr"/>
            <a:endParaRPr lang="en-GB" sz="3200" dirty="0"/>
          </a:p>
        </p:txBody>
      </p:sp>
    </p:spTree>
    <p:extLst>
      <p:ext uri="{BB962C8B-B14F-4D97-AF65-F5344CB8AC3E}">
        <p14:creationId xmlns:p14="http://schemas.microsoft.com/office/powerpoint/2010/main" val="176897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7D37030-CC75-634A-BFEC-F5954B3FB19F}"/>
              </a:ext>
            </a:extLst>
          </p:cNvPr>
          <p:cNvPicPr>
            <a:picLocks noChangeAspect="1"/>
          </p:cNvPicPr>
          <p:nvPr/>
        </p:nvPicPr>
        <p:blipFill>
          <a:blip r:embed="rId2"/>
          <a:stretch>
            <a:fillRect/>
          </a:stretch>
        </p:blipFill>
        <p:spPr>
          <a:xfrm>
            <a:off x="1828800" y="0"/>
            <a:ext cx="5486400" cy="6858000"/>
          </a:xfrm>
          <a:prstGeom prst="rect">
            <a:avLst/>
          </a:prstGeom>
        </p:spPr>
      </p:pic>
    </p:spTree>
    <p:extLst>
      <p:ext uri="{BB962C8B-B14F-4D97-AF65-F5344CB8AC3E}">
        <p14:creationId xmlns:p14="http://schemas.microsoft.com/office/powerpoint/2010/main" val="411626228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A1073A-F3A9-994B-99A1-B4E2CFDAA2E1}"/>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‘Modern’ signalling – IECCs &amp; ROCs</a:t>
            </a:r>
          </a:p>
        </p:txBody>
      </p:sp>
      <p:pic>
        <p:nvPicPr>
          <p:cNvPr id="5" name="Picture 4">
            <a:extLst>
              <a:ext uri="{FF2B5EF4-FFF2-40B4-BE49-F238E27FC236}">
                <a16:creationId xmlns:a16="http://schemas.microsoft.com/office/drawing/2014/main" id="{69170791-68ED-D04D-ADC9-B73953B9E949}"/>
              </a:ext>
            </a:extLst>
          </p:cNvPr>
          <p:cNvPicPr>
            <a:picLocks noChangeAspect="1"/>
          </p:cNvPicPr>
          <p:nvPr/>
        </p:nvPicPr>
        <p:blipFill>
          <a:blip r:embed="rId2"/>
          <a:stretch>
            <a:fillRect/>
          </a:stretch>
        </p:blipFill>
        <p:spPr>
          <a:xfrm>
            <a:off x="294967" y="969293"/>
            <a:ext cx="8554065" cy="5690628"/>
          </a:xfrm>
          <a:prstGeom prst="rect">
            <a:avLst/>
          </a:prstGeom>
        </p:spPr>
      </p:pic>
    </p:spTree>
    <p:extLst>
      <p:ext uri="{BB962C8B-B14F-4D97-AF65-F5344CB8AC3E}">
        <p14:creationId xmlns:p14="http://schemas.microsoft.com/office/powerpoint/2010/main" val="233912118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A1073A-F3A9-994B-99A1-B4E2CFDAA2E1}"/>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‘Modern’ signalling – IECCs &amp; ROCs</a:t>
            </a:r>
          </a:p>
        </p:txBody>
      </p:sp>
      <p:pic>
        <p:nvPicPr>
          <p:cNvPr id="5" name="Picture 4">
            <a:extLst>
              <a:ext uri="{FF2B5EF4-FFF2-40B4-BE49-F238E27FC236}">
                <a16:creationId xmlns:a16="http://schemas.microsoft.com/office/drawing/2014/main" id="{69170791-68ED-D04D-ADC9-B73953B9E949}"/>
              </a:ext>
            </a:extLst>
          </p:cNvPr>
          <p:cNvPicPr>
            <a:picLocks noChangeAspect="1"/>
          </p:cNvPicPr>
          <p:nvPr/>
        </p:nvPicPr>
        <p:blipFill>
          <a:blip r:embed="rId2"/>
          <a:stretch>
            <a:fillRect/>
          </a:stretch>
        </p:blipFill>
        <p:spPr>
          <a:xfrm>
            <a:off x="294967" y="969293"/>
            <a:ext cx="8554065" cy="5690627"/>
          </a:xfrm>
          <a:prstGeom prst="rect">
            <a:avLst/>
          </a:prstGeom>
        </p:spPr>
      </p:pic>
      <p:sp>
        <p:nvSpPr>
          <p:cNvPr id="6" name="TextBox 5">
            <a:extLst>
              <a:ext uri="{FF2B5EF4-FFF2-40B4-BE49-F238E27FC236}">
                <a16:creationId xmlns:a16="http://schemas.microsoft.com/office/drawing/2014/main" id="{EB2E73B7-FDDB-344A-9F8B-962162D1839D}"/>
              </a:ext>
            </a:extLst>
          </p:cNvPr>
          <p:cNvSpPr txBox="1"/>
          <p:nvPr/>
        </p:nvSpPr>
        <p:spPr>
          <a:xfrm>
            <a:off x="294967" y="5829300"/>
            <a:ext cx="8554065" cy="707886"/>
          </a:xfrm>
          <a:prstGeom prst="rect">
            <a:avLst/>
          </a:prstGeom>
          <a:noFill/>
        </p:spPr>
        <p:txBody>
          <a:bodyPr wrap="square" rtlCol="0">
            <a:spAutoFit/>
          </a:bodyPr>
          <a:lstStyle/>
          <a:p>
            <a:pPr algn="ctr"/>
            <a:r>
              <a:rPr lang="en-GB" sz="4000" b="1" dirty="0">
                <a:solidFill>
                  <a:srgbClr val="C00000"/>
                </a:solidFill>
              </a:rPr>
              <a:t>Automatic Route Setting</a:t>
            </a:r>
          </a:p>
        </p:txBody>
      </p:sp>
    </p:spTree>
    <p:extLst>
      <p:ext uri="{BB962C8B-B14F-4D97-AF65-F5344CB8AC3E}">
        <p14:creationId xmlns:p14="http://schemas.microsoft.com/office/powerpoint/2010/main" val="422192393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3E5E99-BD26-65F7-2B56-75EC963B3E78}"/>
              </a:ext>
            </a:extLst>
          </p:cNvPr>
          <p:cNvPicPr>
            <a:picLocks noChangeAspect="1"/>
          </p:cNvPicPr>
          <p:nvPr/>
        </p:nvPicPr>
        <p:blipFill>
          <a:blip r:embed="rId2"/>
          <a:stretch>
            <a:fillRect/>
          </a:stretch>
        </p:blipFill>
        <p:spPr>
          <a:xfrm>
            <a:off x="182880" y="798783"/>
            <a:ext cx="8778240" cy="5839761"/>
          </a:xfrm>
          <a:prstGeom prst="rect">
            <a:avLst/>
          </a:prstGeom>
        </p:spPr>
      </p:pic>
      <p:sp>
        <p:nvSpPr>
          <p:cNvPr id="4" name="TextBox 3">
            <a:extLst>
              <a:ext uri="{FF2B5EF4-FFF2-40B4-BE49-F238E27FC236}">
                <a16:creationId xmlns:a16="http://schemas.microsoft.com/office/drawing/2014/main" id="{9C0A985C-DCB4-5861-9F5E-972DE6A1C595}"/>
              </a:ext>
            </a:extLst>
          </p:cNvPr>
          <p:cNvSpPr txBox="1"/>
          <p:nvPr/>
        </p:nvSpPr>
        <p:spPr>
          <a:xfrm>
            <a:off x="294967" y="90897"/>
            <a:ext cx="8554065" cy="707886"/>
          </a:xfrm>
          <a:prstGeom prst="rect">
            <a:avLst/>
          </a:prstGeom>
          <a:noFill/>
        </p:spPr>
        <p:txBody>
          <a:bodyPr wrap="square" rtlCol="0">
            <a:spAutoFit/>
          </a:bodyPr>
          <a:lstStyle/>
          <a:p>
            <a:pPr algn="ctr"/>
            <a:r>
              <a:rPr lang="en-GB" sz="4000" b="1" dirty="0"/>
              <a:t>Thames Valley Signalling Centre</a:t>
            </a:r>
          </a:p>
        </p:txBody>
      </p:sp>
    </p:spTree>
    <p:extLst>
      <p:ext uri="{BB962C8B-B14F-4D97-AF65-F5344CB8AC3E}">
        <p14:creationId xmlns:p14="http://schemas.microsoft.com/office/powerpoint/2010/main" val="421479811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In-Cab Signalling</a:t>
            </a:r>
          </a:p>
        </p:txBody>
      </p:sp>
      <p:pic>
        <p:nvPicPr>
          <p:cNvPr id="8" name="Picture 7">
            <a:extLst>
              <a:ext uri="{FF2B5EF4-FFF2-40B4-BE49-F238E27FC236}">
                <a16:creationId xmlns:a16="http://schemas.microsoft.com/office/drawing/2014/main" id="{855A9802-B8A7-1D49-8C50-08DCD361FF06}"/>
              </a:ext>
            </a:extLst>
          </p:cNvPr>
          <p:cNvPicPr>
            <a:picLocks noChangeAspect="1"/>
          </p:cNvPicPr>
          <p:nvPr/>
        </p:nvPicPr>
        <p:blipFill>
          <a:blip r:embed="rId2"/>
          <a:stretch>
            <a:fillRect/>
          </a:stretch>
        </p:blipFill>
        <p:spPr>
          <a:xfrm>
            <a:off x="563115" y="1179150"/>
            <a:ext cx="8047264" cy="3884146"/>
          </a:xfrm>
          <a:prstGeom prst="rect">
            <a:avLst/>
          </a:prstGeom>
        </p:spPr>
      </p:pic>
      <p:sp>
        <p:nvSpPr>
          <p:cNvPr id="9" name="TextBox 8">
            <a:extLst>
              <a:ext uri="{FF2B5EF4-FFF2-40B4-BE49-F238E27FC236}">
                <a16:creationId xmlns:a16="http://schemas.microsoft.com/office/drawing/2014/main" id="{E446143F-9151-9642-81B6-3EA7E32C5933}"/>
              </a:ext>
            </a:extLst>
          </p:cNvPr>
          <p:cNvSpPr txBox="1"/>
          <p:nvPr/>
        </p:nvSpPr>
        <p:spPr>
          <a:xfrm>
            <a:off x="294967" y="5386462"/>
            <a:ext cx="8554065" cy="584775"/>
          </a:xfrm>
          <a:prstGeom prst="rect">
            <a:avLst/>
          </a:prstGeom>
          <a:noFill/>
        </p:spPr>
        <p:txBody>
          <a:bodyPr wrap="square" rtlCol="0">
            <a:spAutoFit/>
          </a:bodyPr>
          <a:lstStyle/>
          <a:p>
            <a:pPr algn="ctr"/>
            <a:r>
              <a:rPr lang="en-GB" sz="3200" dirty="0"/>
              <a:t>Cambrian Coast line – ETCS Level 2</a:t>
            </a:r>
          </a:p>
        </p:txBody>
      </p:sp>
    </p:spTree>
    <p:extLst>
      <p:ext uri="{BB962C8B-B14F-4D97-AF65-F5344CB8AC3E}">
        <p14:creationId xmlns:p14="http://schemas.microsoft.com/office/powerpoint/2010/main" val="94843615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In-Cab Signalling</a:t>
            </a:r>
          </a:p>
        </p:txBody>
      </p:sp>
      <p:pic>
        <p:nvPicPr>
          <p:cNvPr id="6" name="Picture 5">
            <a:extLst>
              <a:ext uri="{FF2B5EF4-FFF2-40B4-BE49-F238E27FC236}">
                <a16:creationId xmlns:a16="http://schemas.microsoft.com/office/drawing/2014/main" id="{1EDC426A-5537-B34E-9C4B-C18D37474BF1}"/>
              </a:ext>
            </a:extLst>
          </p:cNvPr>
          <p:cNvPicPr>
            <a:picLocks noChangeAspect="1"/>
          </p:cNvPicPr>
          <p:nvPr/>
        </p:nvPicPr>
        <p:blipFill>
          <a:blip r:embed="rId2"/>
          <a:stretch>
            <a:fillRect/>
          </a:stretch>
        </p:blipFill>
        <p:spPr>
          <a:xfrm>
            <a:off x="1019613" y="905965"/>
            <a:ext cx="7104774" cy="5324992"/>
          </a:xfrm>
          <a:prstGeom prst="rect">
            <a:avLst/>
          </a:prstGeom>
        </p:spPr>
      </p:pic>
    </p:spTree>
    <p:extLst>
      <p:ext uri="{BB962C8B-B14F-4D97-AF65-F5344CB8AC3E}">
        <p14:creationId xmlns:p14="http://schemas.microsoft.com/office/powerpoint/2010/main" val="324758265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In-Cab Signalling</a:t>
            </a:r>
          </a:p>
        </p:txBody>
      </p:sp>
      <p:pic>
        <p:nvPicPr>
          <p:cNvPr id="4" name="Picture 3">
            <a:extLst>
              <a:ext uri="{FF2B5EF4-FFF2-40B4-BE49-F238E27FC236}">
                <a16:creationId xmlns:a16="http://schemas.microsoft.com/office/drawing/2014/main" id="{EB792C20-A91B-4C43-A9E9-29529D856152}"/>
              </a:ext>
            </a:extLst>
          </p:cNvPr>
          <p:cNvPicPr>
            <a:picLocks noChangeAspect="1"/>
          </p:cNvPicPr>
          <p:nvPr/>
        </p:nvPicPr>
        <p:blipFill>
          <a:blip r:embed="rId2"/>
          <a:stretch>
            <a:fillRect/>
          </a:stretch>
        </p:blipFill>
        <p:spPr>
          <a:xfrm>
            <a:off x="1949155" y="1084474"/>
            <a:ext cx="5275183" cy="4689052"/>
          </a:xfrm>
          <a:prstGeom prst="rect">
            <a:avLst/>
          </a:prstGeom>
        </p:spPr>
      </p:pic>
    </p:spTree>
    <p:extLst>
      <p:ext uri="{BB962C8B-B14F-4D97-AF65-F5344CB8AC3E}">
        <p14:creationId xmlns:p14="http://schemas.microsoft.com/office/powerpoint/2010/main" val="166660976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Fixed Block</a:t>
            </a:r>
          </a:p>
        </p:txBody>
      </p:sp>
      <p:sp>
        <p:nvSpPr>
          <p:cNvPr id="5" name="Rectangle 4">
            <a:extLst>
              <a:ext uri="{FF2B5EF4-FFF2-40B4-BE49-F238E27FC236}">
                <a16:creationId xmlns:a16="http://schemas.microsoft.com/office/drawing/2014/main" id="{76E02F41-3181-9C4F-B8F2-D1A7B14C5C30}"/>
              </a:ext>
            </a:extLst>
          </p:cNvPr>
          <p:cNvSpPr/>
          <p:nvPr/>
        </p:nvSpPr>
        <p:spPr>
          <a:xfrm>
            <a:off x="195500" y="2101576"/>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2A9DE2C-FBF8-7D4A-9AEE-CCF167A544E9}"/>
              </a:ext>
            </a:extLst>
          </p:cNvPr>
          <p:cNvSpPr/>
          <p:nvPr/>
        </p:nvSpPr>
        <p:spPr>
          <a:xfrm>
            <a:off x="180753" y="5204956"/>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84FFEAF5-5988-AE4E-8B92-E8D7C592E38E}"/>
              </a:ext>
            </a:extLst>
          </p:cNvPr>
          <p:cNvCxnSpPr/>
          <p:nvPr/>
        </p:nvCxnSpPr>
        <p:spPr>
          <a:xfrm>
            <a:off x="1012371"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4E61B90-474A-5740-84C7-D467313E3B07}"/>
              </a:ext>
            </a:extLst>
          </p:cNvPr>
          <p:cNvCxnSpPr/>
          <p:nvPr/>
        </p:nvCxnSpPr>
        <p:spPr>
          <a:xfrm>
            <a:off x="3381828"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3F891A0-573A-5D4D-A66D-16CE9211486F}"/>
              </a:ext>
            </a:extLst>
          </p:cNvPr>
          <p:cNvCxnSpPr/>
          <p:nvPr/>
        </p:nvCxnSpPr>
        <p:spPr>
          <a:xfrm>
            <a:off x="5751285"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29FD9F1-4AF8-A64A-A5E6-667BAABB9ED1}"/>
              </a:ext>
            </a:extLst>
          </p:cNvPr>
          <p:cNvCxnSpPr/>
          <p:nvPr/>
        </p:nvCxnSpPr>
        <p:spPr>
          <a:xfrm>
            <a:off x="8120742"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tored Data 10">
            <a:extLst>
              <a:ext uri="{FF2B5EF4-FFF2-40B4-BE49-F238E27FC236}">
                <a16:creationId xmlns:a16="http://schemas.microsoft.com/office/drawing/2014/main" id="{F7A66EA3-0AFE-3A4A-B688-5AA220F5A081}"/>
              </a:ext>
            </a:extLst>
          </p:cNvPr>
          <p:cNvSpPr/>
          <p:nvPr/>
        </p:nvSpPr>
        <p:spPr>
          <a:xfrm flipH="1">
            <a:off x="1105343" y="1739626"/>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3" name="Stored Data 12">
            <a:extLst>
              <a:ext uri="{FF2B5EF4-FFF2-40B4-BE49-F238E27FC236}">
                <a16:creationId xmlns:a16="http://schemas.microsoft.com/office/drawing/2014/main" id="{79867D0C-4BE6-BC4D-BB8E-F281BF4FF2C9}"/>
              </a:ext>
            </a:extLst>
          </p:cNvPr>
          <p:cNvSpPr/>
          <p:nvPr/>
        </p:nvSpPr>
        <p:spPr>
          <a:xfrm flipH="1">
            <a:off x="6377668" y="1739626"/>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grpSp>
        <p:nvGrpSpPr>
          <p:cNvPr id="14" name="Group 13">
            <a:extLst>
              <a:ext uri="{FF2B5EF4-FFF2-40B4-BE49-F238E27FC236}">
                <a16:creationId xmlns:a16="http://schemas.microsoft.com/office/drawing/2014/main" id="{908ED685-E9D7-5D44-8612-1D35A3E98975}"/>
              </a:ext>
            </a:extLst>
          </p:cNvPr>
          <p:cNvGrpSpPr>
            <a:grpSpLocks noChangeAspect="1"/>
          </p:cNvGrpSpPr>
          <p:nvPr/>
        </p:nvGrpSpPr>
        <p:grpSpPr>
          <a:xfrm flipV="1">
            <a:off x="3545103" y="1398086"/>
            <a:ext cx="273536" cy="540000"/>
            <a:chOff x="3129422" y="905965"/>
            <a:chExt cx="2914650" cy="5753956"/>
          </a:xfrm>
        </p:grpSpPr>
        <p:sp>
          <p:nvSpPr>
            <p:cNvPr id="15" name="Rounded Rectangle 14">
              <a:extLst>
                <a:ext uri="{FF2B5EF4-FFF2-40B4-BE49-F238E27FC236}">
                  <a16:creationId xmlns:a16="http://schemas.microsoft.com/office/drawing/2014/main" id="{141F19DD-AC63-A84E-8AC9-F96020ECF285}"/>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Oval 15">
              <a:extLst>
                <a:ext uri="{FF2B5EF4-FFF2-40B4-BE49-F238E27FC236}">
                  <a16:creationId xmlns:a16="http://schemas.microsoft.com/office/drawing/2014/main" id="{E088F6B2-AB39-814A-A42B-A4D25412DABD}"/>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E0F146F5-9EEE-EC43-B48C-3D8D9891395C}"/>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28642D24-3EC6-AC4A-AB7F-1548BF98BE7B}"/>
                </a:ext>
              </a:extLst>
            </p:cNvPr>
            <p:cNvSpPr/>
            <p:nvPr/>
          </p:nvSpPr>
          <p:spPr>
            <a:xfrm>
              <a:off x="4034297" y="3982123"/>
              <a:ext cx="1104900" cy="11049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C22C0644-7B38-E74F-9F70-D42CADF14EC4}"/>
                </a:ext>
              </a:extLst>
            </p:cNvPr>
            <p:cNvSpPr/>
            <p:nvPr/>
          </p:nvSpPr>
          <p:spPr>
            <a:xfrm>
              <a:off x="4034297" y="5321022"/>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Group 19">
            <a:extLst>
              <a:ext uri="{FF2B5EF4-FFF2-40B4-BE49-F238E27FC236}">
                <a16:creationId xmlns:a16="http://schemas.microsoft.com/office/drawing/2014/main" id="{8196610F-6AA7-E642-8566-A499A4AF3B75}"/>
              </a:ext>
            </a:extLst>
          </p:cNvPr>
          <p:cNvGrpSpPr/>
          <p:nvPr/>
        </p:nvGrpSpPr>
        <p:grpSpPr>
          <a:xfrm flipH="1">
            <a:off x="5818816" y="1422702"/>
            <a:ext cx="282769" cy="540000"/>
            <a:chOff x="3129422" y="905965"/>
            <a:chExt cx="2914650" cy="5753956"/>
          </a:xfrm>
        </p:grpSpPr>
        <p:sp>
          <p:nvSpPr>
            <p:cNvPr id="21" name="Rounded Rectangle 20">
              <a:extLst>
                <a:ext uri="{FF2B5EF4-FFF2-40B4-BE49-F238E27FC236}">
                  <a16:creationId xmlns:a16="http://schemas.microsoft.com/office/drawing/2014/main" id="{09EB7872-55B9-404C-96A0-66AD8B87B468}"/>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EF7CEFE5-BE1D-DA4A-8A80-890E77C6B62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18B377A1-8E6B-4641-B5A8-98C443BEDAB2}"/>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219328AC-25E9-D74C-81A9-2221C6CC6EBF}"/>
                </a:ext>
              </a:extLst>
            </p:cNvPr>
            <p:cNvSpPr/>
            <p:nvPr/>
          </p:nvSpPr>
          <p:spPr>
            <a:xfrm>
              <a:off x="4034297" y="3982123"/>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CB0179F3-F9D9-774C-9CB0-E364FFA7A6A9}"/>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Stored Data 25">
            <a:extLst>
              <a:ext uri="{FF2B5EF4-FFF2-40B4-BE49-F238E27FC236}">
                <a16:creationId xmlns:a16="http://schemas.microsoft.com/office/drawing/2014/main" id="{5B5F679C-C1CC-974B-A3D4-4B2F5D08E256}"/>
              </a:ext>
            </a:extLst>
          </p:cNvPr>
          <p:cNvSpPr/>
          <p:nvPr/>
        </p:nvSpPr>
        <p:spPr>
          <a:xfrm flipH="1">
            <a:off x="1105343" y="4843006"/>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27" name="Rectangle 26">
            <a:extLst>
              <a:ext uri="{FF2B5EF4-FFF2-40B4-BE49-F238E27FC236}">
                <a16:creationId xmlns:a16="http://schemas.microsoft.com/office/drawing/2014/main" id="{60FCE0E4-200C-434B-ACB3-631A5144089D}"/>
              </a:ext>
            </a:extLst>
          </p:cNvPr>
          <p:cNvSpPr/>
          <p:nvPr/>
        </p:nvSpPr>
        <p:spPr>
          <a:xfrm>
            <a:off x="309714" y="4841594"/>
            <a:ext cx="4374565" cy="361949"/>
          </a:xfrm>
          <a:prstGeom prst="rect">
            <a:avLst/>
          </a:prstGeom>
          <a:solidFill>
            <a:srgbClr val="4472C4">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Stored Data 27">
            <a:extLst>
              <a:ext uri="{FF2B5EF4-FFF2-40B4-BE49-F238E27FC236}">
                <a16:creationId xmlns:a16="http://schemas.microsoft.com/office/drawing/2014/main" id="{0B5559F1-4A44-EC4F-A76F-E374E95E67BF}"/>
              </a:ext>
            </a:extLst>
          </p:cNvPr>
          <p:cNvSpPr/>
          <p:nvPr/>
        </p:nvSpPr>
        <p:spPr>
          <a:xfrm flipH="1">
            <a:off x="6377668" y="4837563"/>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29" name="Rectangle 28">
            <a:extLst>
              <a:ext uri="{FF2B5EF4-FFF2-40B4-BE49-F238E27FC236}">
                <a16:creationId xmlns:a16="http://schemas.microsoft.com/office/drawing/2014/main" id="{F67C3D57-D546-8248-9480-5DB316D8CFA5}"/>
              </a:ext>
            </a:extLst>
          </p:cNvPr>
          <p:cNvSpPr/>
          <p:nvPr/>
        </p:nvSpPr>
        <p:spPr>
          <a:xfrm>
            <a:off x="4684279" y="4837564"/>
            <a:ext cx="4093873" cy="355094"/>
          </a:xfrm>
          <a:prstGeom prst="rect">
            <a:avLst/>
          </a:prstGeom>
          <a:solidFill>
            <a:srgbClr val="FFC0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TextBox 29">
            <a:extLst>
              <a:ext uri="{FF2B5EF4-FFF2-40B4-BE49-F238E27FC236}">
                <a16:creationId xmlns:a16="http://schemas.microsoft.com/office/drawing/2014/main" id="{570598C7-60AF-9E4D-A7AD-F4A1F863167C}"/>
              </a:ext>
            </a:extLst>
          </p:cNvPr>
          <p:cNvSpPr txBox="1"/>
          <p:nvPr/>
        </p:nvSpPr>
        <p:spPr>
          <a:xfrm>
            <a:off x="3957087" y="5642803"/>
            <a:ext cx="1229824" cy="369332"/>
          </a:xfrm>
          <a:prstGeom prst="rect">
            <a:avLst/>
          </a:prstGeom>
          <a:noFill/>
        </p:spPr>
        <p:txBody>
          <a:bodyPr wrap="none" rtlCol="0">
            <a:spAutoFit/>
          </a:bodyPr>
          <a:lstStyle/>
          <a:p>
            <a:r>
              <a:rPr lang="en-GB" b="1" dirty="0"/>
              <a:t>High speed</a:t>
            </a:r>
          </a:p>
        </p:txBody>
      </p:sp>
      <p:sp>
        <p:nvSpPr>
          <p:cNvPr id="31" name="TextBox 30">
            <a:extLst>
              <a:ext uri="{FF2B5EF4-FFF2-40B4-BE49-F238E27FC236}">
                <a16:creationId xmlns:a16="http://schemas.microsoft.com/office/drawing/2014/main" id="{AF4EE433-726B-4943-B910-FA06AF23F2D7}"/>
              </a:ext>
            </a:extLst>
          </p:cNvPr>
          <p:cNvSpPr txBox="1"/>
          <p:nvPr/>
        </p:nvSpPr>
        <p:spPr>
          <a:xfrm>
            <a:off x="294966" y="3874496"/>
            <a:ext cx="8554065" cy="707886"/>
          </a:xfrm>
          <a:prstGeom prst="rect">
            <a:avLst/>
          </a:prstGeom>
          <a:noFill/>
        </p:spPr>
        <p:txBody>
          <a:bodyPr wrap="square" rtlCol="0">
            <a:spAutoFit/>
          </a:bodyPr>
          <a:lstStyle/>
          <a:p>
            <a:pPr algn="ctr"/>
            <a:r>
              <a:rPr lang="en-GB" sz="4000" b="1" dirty="0"/>
              <a:t>Moving Block</a:t>
            </a:r>
          </a:p>
        </p:txBody>
      </p:sp>
    </p:spTree>
    <p:extLst>
      <p:ext uri="{BB962C8B-B14F-4D97-AF65-F5344CB8AC3E}">
        <p14:creationId xmlns:p14="http://schemas.microsoft.com/office/powerpoint/2010/main" val="65599416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Fixed Block</a:t>
            </a:r>
          </a:p>
        </p:txBody>
      </p:sp>
      <p:sp>
        <p:nvSpPr>
          <p:cNvPr id="5" name="Rectangle 4">
            <a:extLst>
              <a:ext uri="{FF2B5EF4-FFF2-40B4-BE49-F238E27FC236}">
                <a16:creationId xmlns:a16="http://schemas.microsoft.com/office/drawing/2014/main" id="{76E02F41-3181-9C4F-B8F2-D1A7B14C5C30}"/>
              </a:ext>
            </a:extLst>
          </p:cNvPr>
          <p:cNvSpPr/>
          <p:nvPr/>
        </p:nvSpPr>
        <p:spPr>
          <a:xfrm>
            <a:off x="195500" y="2101576"/>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2A9DE2C-FBF8-7D4A-9AEE-CCF167A544E9}"/>
              </a:ext>
            </a:extLst>
          </p:cNvPr>
          <p:cNvSpPr/>
          <p:nvPr/>
        </p:nvSpPr>
        <p:spPr>
          <a:xfrm>
            <a:off x="180753" y="5238203"/>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84FFEAF5-5988-AE4E-8B92-E8D7C592E38E}"/>
              </a:ext>
            </a:extLst>
          </p:cNvPr>
          <p:cNvCxnSpPr/>
          <p:nvPr/>
        </p:nvCxnSpPr>
        <p:spPr>
          <a:xfrm>
            <a:off x="1012371"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4E61B90-474A-5740-84C7-D467313E3B07}"/>
              </a:ext>
            </a:extLst>
          </p:cNvPr>
          <p:cNvCxnSpPr/>
          <p:nvPr/>
        </p:nvCxnSpPr>
        <p:spPr>
          <a:xfrm>
            <a:off x="3381828"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3F891A0-573A-5D4D-A66D-16CE9211486F}"/>
              </a:ext>
            </a:extLst>
          </p:cNvPr>
          <p:cNvCxnSpPr/>
          <p:nvPr/>
        </p:nvCxnSpPr>
        <p:spPr>
          <a:xfrm>
            <a:off x="5751285"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29FD9F1-4AF8-A64A-A5E6-667BAABB9ED1}"/>
              </a:ext>
            </a:extLst>
          </p:cNvPr>
          <p:cNvCxnSpPr/>
          <p:nvPr/>
        </p:nvCxnSpPr>
        <p:spPr>
          <a:xfrm>
            <a:off x="8120742" y="1828800"/>
            <a:ext cx="0" cy="8654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tored Data 10">
            <a:extLst>
              <a:ext uri="{FF2B5EF4-FFF2-40B4-BE49-F238E27FC236}">
                <a16:creationId xmlns:a16="http://schemas.microsoft.com/office/drawing/2014/main" id="{F7A66EA3-0AFE-3A4A-B688-5AA220F5A081}"/>
              </a:ext>
            </a:extLst>
          </p:cNvPr>
          <p:cNvSpPr/>
          <p:nvPr/>
        </p:nvSpPr>
        <p:spPr>
          <a:xfrm flipH="1">
            <a:off x="1105343" y="1739626"/>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3" name="Stored Data 12">
            <a:extLst>
              <a:ext uri="{FF2B5EF4-FFF2-40B4-BE49-F238E27FC236}">
                <a16:creationId xmlns:a16="http://schemas.microsoft.com/office/drawing/2014/main" id="{79867D0C-4BE6-BC4D-BB8E-F281BF4FF2C9}"/>
              </a:ext>
            </a:extLst>
          </p:cNvPr>
          <p:cNvSpPr/>
          <p:nvPr/>
        </p:nvSpPr>
        <p:spPr>
          <a:xfrm flipH="1">
            <a:off x="6377668" y="1739626"/>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grpSp>
        <p:nvGrpSpPr>
          <p:cNvPr id="14" name="Group 13">
            <a:extLst>
              <a:ext uri="{FF2B5EF4-FFF2-40B4-BE49-F238E27FC236}">
                <a16:creationId xmlns:a16="http://schemas.microsoft.com/office/drawing/2014/main" id="{908ED685-E9D7-5D44-8612-1D35A3E98975}"/>
              </a:ext>
            </a:extLst>
          </p:cNvPr>
          <p:cNvGrpSpPr>
            <a:grpSpLocks noChangeAspect="1"/>
          </p:cNvGrpSpPr>
          <p:nvPr/>
        </p:nvGrpSpPr>
        <p:grpSpPr>
          <a:xfrm flipV="1">
            <a:off x="3545103" y="1398086"/>
            <a:ext cx="273536" cy="540000"/>
            <a:chOff x="3129422" y="905965"/>
            <a:chExt cx="2914650" cy="5753956"/>
          </a:xfrm>
        </p:grpSpPr>
        <p:sp>
          <p:nvSpPr>
            <p:cNvPr id="15" name="Rounded Rectangle 14">
              <a:extLst>
                <a:ext uri="{FF2B5EF4-FFF2-40B4-BE49-F238E27FC236}">
                  <a16:creationId xmlns:a16="http://schemas.microsoft.com/office/drawing/2014/main" id="{141F19DD-AC63-A84E-8AC9-F96020ECF285}"/>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Oval 15">
              <a:extLst>
                <a:ext uri="{FF2B5EF4-FFF2-40B4-BE49-F238E27FC236}">
                  <a16:creationId xmlns:a16="http://schemas.microsoft.com/office/drawing/2014/main" id="{E088F6B2-AB39-814A-A42B-A4D25412DABD}"/>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E0F146F5-9EEE-EC43-B48C-3D8D9891395C}"/>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28642D24-3EC6-AC4A-AB7F-1548BF98BE7B}"/>
                </a:ext>
              </a:extLst>
            </p:cNvPr>
            <p:cNvSpPr/>
            <p:nvPr/>
          </p:nvSpPr>
          <p:spPr>
            <a:xfrm>
              <a:off x="4034297" y="3982123"/>
              <a:ext cx="1104900" cy="11049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C22C0644-7B38-E74F-9F70-D42CADF14EC4}"/>
                </a:ext>
              </a:extLst>
            </p:cNvPr>
            <p:cNvSpPr/>
            <p:nvPr/>
          </p:nvSpPr>
          <p:spPr>
            <a:xfrm>
              <a:off x="4034297" y="5321022"/>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Group 19">
            <a:extLst>
              <a:ext uri="{FF2B5EF4-FFF2-40B4-BE49-F238E27FC236}">
                <a16:creationId xmlns:a16="http://schemas.microsoft.com/office/drawing/2014/main" id="{8196610F-6AA7-E642-8566-A499A4AF3B75}"/>
              </a:ext>
            </a:extLst>
          </p:cNvPr>
          <p:cNvGrpSpPr/>
          <p:nvPr/>
        </p:nvGrpSpPr>
        <p:grpSpPr>
          <a:xfrm flipH="1">
            <a:off x="5818816" y="1422702"/>
            <a:ext cx="282769" cy="540000"/>
            <a:chOff x="3129422" y="905965"/>
            <a:chExt cx="2914650" cy="5753956"/>
          </a:xfrm>
        </p:grpSpPr>
        <p:sp>
          <p:nvSpPr>
            <p:cNvPr id="21" name="Rounded Rectangle 20">
              <a:extLst>
                <a:ext uri="{FF2B5EF4-FFF2-40B4-BE49-F238E27FC236}">
                  <a16:creationId xmlns:a16="http://schemas.microsoft.com/office/drawing/2014/main" id="{09EB7872-55B9-404C-96A0-66AD8B87B468}"/>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EF7CEFE5-BE1D-DA4A-8A80-890E77C6B625}"/>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18B377A1-8E6B-4641-B5A8-98C443BEDAB2}"/>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219328AC-25E9-D74C-81A9-2221C6CC6EBF}"/>
                </a:ext>
              </a:extLst>
            </p:cNvPr>
            <p:cNvSpPr/>
            <p:nvPr/>
          </p:nvSpPr>
          <p:spPr>
            <a:xfrm>
              <a:off x="4034297" y="3982123"/>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CB0179F3-F9D9-774C-9CB0-E364FFA7A6A9}"/>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Stored Data 25">
            <a:extLst>
              <a:ext uri="{FF2B5EF4-FFF2-40B4-BE49-F238E27FC236}">
                <a16:creationId xmlns:a16="http://schemas.microsoft.com/office/drawing/2014/main" id="{5B5F679C-C1CC-974B-A3D4-4B2F5D08E256}"/>
              </a:ext>
            </a:extLst>
          </p:cNvPr>
          <p:cNvSpPr/>
          <p:nvPr/>
        </p:nvSpPr>
        <p:spPr>
          <a:xfrm flipH="1">
            <a:off x="4303485" y="4881958"/>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27" name="Rectangle 26">
            <a:extLst>
              <a:ext uri="{FF2B5EF4-FFF2-40B4-BE49-F238E27FC236}">
                <a16:creationId xmlns:a16="http://schemas.microsoft.com/office/drawing/2014/main" id="{60FCE0E4-200C-434B-ACB3-631A5144089D}"/>
              </a:ext>
            </a:extLst>
          </p:cNvPr>
          <p:cNvSpPr/>
          <p:nvPr/>
        </p:nvSpPr>
        <p:spPr>
          <a:xfrm>
            <a:off x="4220309" y="4884052"/>
            <a:ext cx="2033677" cy="361949"/>
          </a:xfrm>
          <a:prstGeom prst="rect">
            <a:avLst/>
          </a:prstGeom>
          <a:solidFill>
            <a:srgbClr val="4472C4">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Stored Data 27">
            <a:extLst>
              <a:ext uri="{FF2B5EF4-FFF2-40B4-BE49-F238E27FC236}">
                <a16:creationId xmlns:a16="http://schemas.microsoft.com/office/drawing/2014/main" id="{0B5559F1-4A44-EC4F-A76F-E374E95E67BF}"/>
              </a:ext>
            </a:extLst>
          </p:cNvPr>
          <p:cNvSpPr/>
          <p:nvPr/>
        </p:nvSpPr>
        <p:spPr>
          <a:xfrm flipH="1">
            <a:off x="6377668" y="4881962"/>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29" name="Rectangle 28">
            <a:extLst>
              <a:ext uri="{FF2B5EF4-FFF2-40B4-BE49-F238E27FC236}">
                <a16:creationId xmlns:a16="http://schemas.microsoft.com/office/drawing/2014/main" id="{F67C3D57-D546-8248-9480-5DB316D8CFA5}"/>
              </a:ext>
            </a:extLst>
          </p:cNvPr>
          <p:cNvSpPr/>
          <p:nvPr/>
        </p:nvSpPr>
        <p:spPr>
          <a:xfrm>
            <a:off x="6248401" y="4878609"/>
            <a:ext cx="2529751" cy="367392"/>
          </a:xfrm>
          <a:prstGeom prst="rect">
            <a:avLst/>
          </a:prstGeom>
          <a:solidFill>
            <a:srgbClr val="FFC0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TextBox 29">
            <a:extLst>
              <a:ext uri="{FF2B5EF4-FFF2-40B4-BE49-F238E27FC236}">
                <a16:creationId xmlns:a16="http://schemas.microsoft.com/office/drawing/2014/main" id="{FFFE8C82-6811-3243-87DE-B8BCFEE64178}"/>
              </a:ext>
            </a:extLst>
          </p:cNvPr>
          <p:cNvSpPr txBox="1"/>
          <p:nvPr/>
        </p:nvSpPr>
        <p:spPr>
          <a:xfrm>
            <a:off x="3972540" y="5662869"/>
            <a:ext cx="1198918" cy="369332"/>
          </a:xfrm>
          <a:prstGeom prst="rect">
            <a:avLst/>
          </a:prstGeom>
          <a:noFill/>
        </p:spPr>
        <p:txBody>
          <a:bodyPr wrap="none" rtlCol="0">
            <a:spAutoFit/>
          </a:bodyPr>
          <a:lstStyle/>
          <a:p>
            <a:r>
              <a:rPr lang="en-GB" b="1" dirty="0"/>
              <a:t>Low speed</a:t>
            </a:r>
          </a:p>
        </p:txBody>
      </p:sp>
      <p:sp>
        <p:nvSpPr>
          <p:cNvPr id="31" name="TextBox 30">
            <a:extLst>
              <a:ext uri="{FF2B5EF4-FFF2-40B4-BE49-F238E27FC236}">
                <a16:creationId xmlns:a16="http://schemas.microsoft.com/office/drawing/2014/main" id="{00CF7D55-260F-654A-85CC-C2D6D4B650BC}"/>
              </a:ext>
            </a:extLst>
          </p:cNvPr>
          <p:cNvSpPr txBox="1"/>
          <p:nvPr/>
        </p:nvSpPr>
        <p:spPr>
          <a:xfrm>
            <a:off x="294966" y="3874496"/>
            <a:ext cx="8554065" cy="707886"/>
          </a:xfrm>
          <a:prstGeom prst="rect">
            <a:avLst/>
          </a:prstGeom>
          <a:noFill/>
        </p:spPr>
        <p:txBody>
          <a:bodyPr wrap="square" rtlCol="0">
            <a:spAutoFit/>
          </a:bodyPr>
          <a:lstStyle/>
          <a:p>
            <a:pPr algn="ctr"/>
            <a:r>
              <a:rPr lang="en-GB" sz="4000" b="1" dirty="0"/>
              <a:t>Moving Block</a:t>
            </a:r>
          </a:p>
        </p:txBody>
      </p:sp>
      <p:sp>
        <p:nvSpPr>
          <p:cNvPr id="32" name="Rectangle 31">
            <a:extLst>
              <a:ext uri="{FF2B5EF4-FFF2-40B4-BE49-F238E27FC236}">
                <a16:creationId xmlns:a16="http://schemas.microsoft.com/office/drawing/2014/main" id="{074D767A-48A0-C847-B308-4139588B57FD}"/>
              </a:ext>
            </a:extLst>
          </p:cNvPr>
          <p:cNvSpPr/>
          <p:nvPr/>
        </p:nvSpPr>
        <p:spPr>
          <a:xfrm>
            <a:off x="180753" y="5204956"/>
            <a:ext cx="8782493" cy="255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3788131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Automatic Train Operation (ATO)</a:t>
            </a:r>
          </a:p>
        </p:txBody>
      </p:sp>
      <p:pic>
        <p:nvPicPr>
          <p:cNvPr id="2" name="Picture 1">
            <a:extLst>
              <a:ext uri="{FF2B5EF4-FFF2-40B4-BE49-F238E27FC236}">
                <a16:creationId xmlns:a16="http://schemas.microsoft.com/office/drawing/2014/main" id="{5730655F-07CA-D74B-8BB5-F5FC184B6B68}"/>
              </a:ext>
            </a:extLst>
          </p:cNvPr>
          <p:cNvPicPr>
            <a:picLocks noChangeAspect="1"/>
          </p:cNvPicPr>
          <p:nvPr/>
        </p:nvPicPr>
        <p:blipFill>
          <a:blip r:embed="rId2"/>
          <a:stretch>
            <a:fillRect/>
          </a:stretch>
        </p:blipFill>
        <p:spPr>
          <a:xfrm>
            <a:off x="1344783" y="905965"/>
            <a:ext cx="6483927" cy="4862945"/>
          </a:xfrm>
          <a:prstGeom prst="rect">
            <a:avLst/>
          </a:prstGeom>
        </p:spPr>
      </p:pic>
      <p:sp>
        <p:nvSpPr>
          <p:cNvPr id="5" name="TextBox 4">
            <a:extLst>
              <a:ext uri="{FF2B5EF4-FFF2-40B4-BE49-F238E27FC236}">
                <a16:creationId xmlns:a16="http://schemas.microsoft.com/office/drawing/2014/main" id="{F968535E-0874-FF4B-BFF6-B513213EF8E6}"/>
              </a:ext>
            </a:extLst>
          </p:cNvPr>
          <p:cNvSpPr txBox="1"/>
          <p:nvPr/>
        </p:nvSpPr>
        <p:spPr>
          <a:xfrm>
            <a:off x="294967" y="5735909"/>
            <a:ext cx="8554065" cy="1077218"/>
          </a:xfrm>
          <a:prstGeom prst="rect">
            <a:avLst/>
          </a:prstGeom>
          <a:noFill/>
        </p:spPr>
        <p:txBody>
          <a:bodyPr wrap="square" rtlCol="0">
            <a:spAutoFit/>
          </a:bodyPr>
          <a:lstStyle/>
          <a:p>
            <a:pPr algn="ctr"/>
            <a:r>
              <a:rPr lang="en-GB" sz="3200" dirty="0"/>
              <a:t>Victoria Line – first major ATO installation (1968)</a:t>
            </a:r>
          </a:p>
          <a:p>
            <a:pPr algn="ctr"/>
            <a:r>
              <a:rPr lang="en-GB" sz="3200" dirty="0"/>
              <a:t>(Fixed Block)</a:t>
            </a:r>
          </a:p>
        </p:txBody>
      </p:sp>
    </p:spTree>
    <p:extLst>
      <p:ext uri="{BB962C8B-B14F-4D97-AF65-F5344CB8AC3E}">
        <p14:creationId xmlns:p14="http://schemas.microsoft.com/office/powerpoint/2010/main" val="140699302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Automatic Train Operation (ATO)</a:t>
            </a:r>
          </a:p>
        </p:txBody>
      </p:sp>
      <p:sp>
        <p:nvSpPr>
          <p:cNvPr id="5" name="TextBox 4">
            <a:extLst>
              <a:ext uri="{FF2B5EF4-FFF2-40B4-BE49-F238E27FC236}">
                <a16:creationId xmlns:a16="http://schemas.microsoft.com/office/drawing/2014/main" id="{F968535E-0874-FF4B-BFF6-B513213EF8E6}"/>
              </a:ext>
            </a:extLst>
          </p:cNvPr>
          <p:cNvSpPr txBox="1"/>
          <p:nvPr/>
        </p:nvSpPr>
        <p:spPr>
          <a:xfrm>
            <a:off x="294967" y="5735909"/>
            <a:ext cx="8554065" cy="1077218"/>
          </a:xfrm>
          <a:prstGeom prst="rect">
            <a:avLst/>
          </a:prstGeom>
          <a:noFill/>
        </p:spPr>
        <p:txBody>
          <a:bodyPr wrap="square" rtlCol="0">
            <a:spAutoFit/>
          </a:bodyPr>
          <a:lstStyle/>
          <a:p>
            <a:pPr algn="ctr"/>
            <a:r>
              <a:rPr lang="en-GB" sz="3200" dirty="0"/>
              <a:t>Victoria Line – first major ATO installation (1968)</a:t>
            </a:r>
          </a:p>
          <a:p>
            <a:pPr algn="ctr"/>
            <a:r>
              <a:rPr lang="en-GB" sz="3200" dirty="0"/>
              <a:t>(Fixed Block)</a:t>
            </a:r>
          </a:p>
        </p:txBody>
      </p:sp>
      <p:pic>
        <p:nvPicPr>
          <p:cNvPr id="6" name="Picture 5">
            <a:extLst>
              <a:ext uri="{FF2B5EF4-FFF2-40B4-BE49-F238E27FC236}">
                <a16:creationId xmlns:a16="http://schemas.microsoft.com/office/drawing/2014/main" id="{08933ACB-863F-274F-991F-4AAB2CEF8482}"/>
              </a:ext>
            </a:extLst>
          </p:cNvPr>
          <p:cNvPicPr>
            <a:picLocks noChangeAspect="1"/>
          </p:cNvPicPr>
          <p:nvPr/>
        </p:nvPicPr>
        <p:blipFill>
          <a:blip r:embed="rId2"/>
          <a:stretch>
            <a:fillRect/>
          </a:stretch>
        </p:blipFill>
        <p:spPr>
          <a:xfrm>
            <a:off x="2284111" y="1091985"/>
            <a:ext cx="4605271" cy="4457903"/>
          </a:xfrm>
          <a:prstGeom prst="rect">
            <a:avLst/>
          </a:prstGeom>
        </p:spPr>
      </p:pic>
    </p:spTree>
    <p:extLst>
      <p:ext uri="{BB962C8B-B14F-4D97-AF65-F5344CB8AC3E}">
        <p14:creationId xmlns:p14="http://schemas.microsoft.com/office/powerpoint/2010/main" val="921979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2FA60E-1ECA-FD4C-858F-41F4D5B1FC86}"/>
              </a:ext>
            </a:extLst>
          </p:cNvPr>
          <p:cNvPicPr>
            <a:picLocks noChangeAspect="1"/>
          </p:cNvPicPr>
          <p:nvPr/>
        </p:nvPicPr>
        <p:blipFill>
          <a:blip r:embed="rId2"/>
          <a:stretch>
            <a:fillRect/>
          </a:stretch>
        </p:blipFill>
        <p:spPr>
          <a:xfrm>
            <a:off x="603045" y="452283"/>
            <a:ext cx="7937910" cy="5953433"/>
          </a:xfrm>
          <a:prstGeom prst="rect">
            <a:avLst/>
          </a:prstGeom>
        </p:spPr>
      </p:pic>
      <p:sp>
        <p:nvSpPr>
          <p:cNvPr id="3" name="Rectangle 2">
            <a:extLst>
              <a:ext uri="{FF2B5EF4-FFF2-40B4-BE49-F238E27FC236}">
                <a16:creationId xmlns:a16="http://schemas.microsoft.com/office/drawing/2014/main" id="{47061230-0B11-A849-A9D5-47C04BD4C973}"/>
              </a:ext>
            </a:extLst>
          </p:cNvPr>
          <p:cNvSpPr/>
          <p:nvPr/>
        </p:nvSpPr>
        <p:spPr>
          <a:xfrm>
            <a:off x="6319157" y="3771900"/>
            <a:ext cx="1380027" cy="947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8A020B8-F7C1-7145-A1F2-B862F0261E0E}"/>
              </a:ext>
            </a:extLst>
          </p:cNvPr>
          <p:cNvSpPr/>
          <p:nvPr/>
        </p:nvSpPr>
        <p:spPr>
          <a:xfrm>
            <a:off x="6319157" y="452283"/>
            <a:ext cx="1380027" cy="18881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3F7AB49-CA6D-8F48-BB52-D4DDC288CAC0}"/>
              </a:ext>
            </a:extLst>
          </p:cNvPr>
          <p:cNvSpPr/>
          <p:nvPr/>
        </p:nvSpPr>
        <p:spPr>
          <a:xfrm>
            <a:off x="4234543" y="963386"/>
            <a:ext cx="1380027" cy="6313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6BFEE91-2E2A-D24B-98BD-0C61CD714597}"/>
              </a:ext>
            </a:extLst>
          </p:cNvPr>
          <p:cNvSpPr/>
          <p:nvPr/>
        </p:nvSpPr>
        <p:spPr>
          <a:xfrm>
            <a:off x="5614570" y="587829"/>
            <a:ext cx="2647687" cy="808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9157371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AC3D2F-8718-F945-947C-BBE49D2C4A8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Automatic Train Operation (ATO)</a:t>
            </a:r>
          </a:p>
        </p:txBody>
      </p:sp>
      <p:sp>
        <p:nvSpPr>
          <p:cNvPr id="5" name="TextBox 4">
            <a:extLst>
              <a:ext uri="{FF2B5EF4-FFF2-40B4-BE49-F238E27FC236}">
                <a16:creationId xmlns:a16="http://schemas.microsoft.com/office/drawing/2014/main" id="{F968535E-0874-FF4B-BFF6-B513213EF8E6}"/>
              </a:ext>
            </a:extLst>
          </p:cNvPr>
          <p:cNvSpPr txBox="1"/>
          <p:nvPr/>
        </p:nvSpPr>
        <p:spPr>
          <a:xfrm>
            <a:off x="294967" y="5764279"/>
            <a:ext cx="8554065" cy="1077218"/>
          </a:xfrm>
          <a:prstGeom prst="rect">
            <a:avLst/>
          </a:prstGeom>
          <a:noFill/>
        </p:spPr>
        <p:txBody>
          <a:bodyPr wrap="square" rtlCol="0">
            <a:spAutoFit/>
          </a:bodyPr>
          <a:lstStyle/>
          <a:p>
            <a:pPr algn="ctr"/>
            <a:r>
              <a:rPr lang="en-GB" sz="3200" dirty="0"/>
              <a:t>Docklands Light Railway – No Driver!</a:t>
            </a:r>
          </a:p>
          <a:p>
            <a:pPr algn="ctr"/>
            <a:r>
              <a:rPr lang="en-GB" sz="3200" dirty="0"/>
              <a:t>(Moving Block since 1994)</a:t>
            </a:r>
          </a:p>
        </p:txBody>
      </p:sp>
      <p:pic>
        <p:nvPicPr>
          <p:cNvPr id="4" name="Picture 3">
            <a:extLst>
              <a:ext uri="{FF2B5EF4-FFF2-40B4-BE49-F238E27FC236}">
                <a16:creationId xmlns:a16="http://schemas.microsoft.com/office/drawing/2014/main" id="{644E9893-6BD2-584E-94A5-2576AF9C4829}"/>
              </a:ext>
            </a:extLst>
          </p:cNvPr>
          <p:cNvPicPr>
            <a:picLocks noChangeAspect="1"/>
          </p:cNvPicPr>
          <p:nvPr/>
        </p:nvPicPr>
        <p:blipFill>
          <a:blip r:embed="rId2"/>
          <a:stretch>
            <a:fillRect/>
          </a:stretch>
        </p:blipFill>
        <p:spPr>
          <a:xfrm>
            <a:off x="1252624" y="1034084"/>
            <a:ext cx="6378460" cy="4789832"/>
          </a:xfrm>
          <a:prstGeom prst="rect">
            <a:avLst/>
          </a:prstGeom>
        </p:spPr>
      </p:pic>
    </p:spTree>
    <p:extLst>
      <p:ext uri="{BB962C8B-B14F-4D97-AF65-F5344CB8AC3E}">
        <p14:creationId xmlns:p14="http://schemas.microsoft.com/office/powerpoint/2010/main" val="103853504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A1073A-F3A9-994B-99A1-B4E2CFDAA2E1}"/>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‘Modern’ signalling – a mixture!</a:t>
            </a:r>
          </a:p>
        </p:txBody>
      </p:sp>
      <p:pic>
        <p:nvPicPr>
          <p:cNvPr id="7" name="Picture 6">
            <a:extLst>
              <a:ext uri="{FF2B5EF4-FFF2-40B4-BE49-F238E27FC236}">
                <a16:creationId xmlns:a16="http://schemas.microsoft.com/office/drawing/2014/main" id="{D3AD2BD3-5482-3D42-9FDC-BE45CC56F378}"/>
              </a:ext>
            </a:extLst>
          </p:cNvPr>
          <p:cNvPicPr>
            <a:picLocks noChangeAspect="1"/>
          </p:cNvPicPr>
          <p:nvPr/>
        </p:nvPicPr>
        <p:blipFill>
          <a:blip r:embed="rId2"/>
          <a:stretch>
            <a:fillRect/>
          </a:stretch>
        </p:blipFill>
        <p:spPr>
          <a:xfrm>
            <a:off x="250725" y="3313872"/>
            <a:ext cx="5029729" cy="3346049"/>
          </a:xfrm>
          <a:prstGeom prst="rect">
            <a:avLst/>
          </a:prstGeom>
        </p:spPr>
      </p:pic>
      <p:pic>
        <p:nvPicPr>
          <p:cNvPr id="9" name="Picture 8">
            <a:extLst>
              <a:ext uri="{FF2B5EF4-FFF2-40B4-BE49-F238E27FC236}">
                <a16:creationId xmlns:a16="http://schemas.microsoft.com/office/drawing/2014/main" id="{F24EF0C5-7CA2-2F44-9CA7-7611A2F14C99}"/>
              </a:ext>
            </a:extLst>
          </p:cNvPr>
          <p:cNvPicPr>
            <a:picLocks noChangeAspect="1"/>
          </p:cNvPicPr>
          <p:nvPr/>
        </p:nvPicPr>
        <p:blipFill>
          <a:blip r:embed="rId3"/>
          <a:stretch>
            <a:fillRect/>
          </a:stretch>
        </p:blipFill>
        <p:spPr>
          <a:xfrm>
            <a:off x="6280704" y="862150"/>
            <a:ext cx="2612571" cy="3918857"/>
          </a:xfrm>
          <a:prstGeom prst="rect">
            <a:avLst/>
          </a:prstGeom>
        </p:spPr>
      </p:pic>
      <p:pic>
        <p:nvPicPr>
          <p:cNvPr id="8" name="Picture 7">
            <a:extLst>
              <a:ext uri="{FF2B5EF4-FFF2-40B4-BE49-F238E27FC236}">
                <a16:creationId xmlns:a16="http://schemas.microsoft.com/office/drawing/2014/main" id="{C5840E5D-400A-3C45-BF08-44E2A8BE4B8D}"/>
              </a:ext>
            </a:extLst>
          </p:cNvPr>
          <p:cNvPicPr>
            <a:picLocks noChangeAspect="1"/>
          </p:cNvPicPr>
          <p:nvPr/>
        </p:nvPicPr>
        <p:blipFill>
          <a:blip r:embed="rId4"/>
          <a:stretch>
            <a:fillRect/>
          </a:stretch>
        </p:blipFill>
        <p:spPr>
          <a:xfrm>
            <a:off x="3863546" y="3306768"/>
            <a:ext cx="5029729" cy="3353153"/>
          </a:xfrm>
          <a:prstGeom prst="rect">
            <a:avLst/>
          </a:prstGeom>
        </p:spPr>
      </p:pic>
      <p:pic>
        <p:nvPicPr>
          <p:cNvPr id="6" name="Picture 5">
            <a:extLst>
              <a:ext uri="{FF2B5EF4-FFF2-40B4-BE49-F238E27FC236}">
                <a16:creationId xmlns:a16="http://schemas.microsoft.com/office/drawing/2014/main" id="{049AC48F-49A9-DA4A-A065-0ABB072DE470}"/>
              </a:ext>
            </a:extLst>
          </p:cNvPr>
          <p:cNvPicPr>
            <a:picLocks noChangeAspect="1"/>
          </p:cNvPicPr>
          <p:nvPr/>
        </p:nvPicPr>
        <p:blipFill rotWithShape="1">
          <a:blip r:embed="rId5"/>
          <a:srcRect l="-3327" t="45149" r="3327" b="1133"/>
          <a:stretch/>
        </p:blipFill>
        <p:spPr>
          <a:xfrm>
            <a:off x="115963" y="919182"/>
            <a:ext cx="4605271" cy="2394690"/>
          </a:xfrm>
          <a:prstGeom prst="rect">
            <a:avLst/>
          </a:prstGeom>
        </p:spPr>
      </p:pic>
    </p:spTree>
    <p:extLst>
      <p:ext uri="{BB962C8B-B14F-4D97-AF65-F5344CB8AC3E}">
        <p14:creationId xmlns:p14="http://schemas.microsoft.com/office/powerpoint/2010/main" val="137747393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A1073A-F3A9-994B-99A1-B4E2CFDAA2E1}"/>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Thank you</a:t>
            </a:r>
          </a:p>
        </p:txBody>
      </p:sp>
      <p:pic>
        <p:nvPicPr>
          <p:cNvPr id="7" name="Picture 6">
            <a:extLst>
              <a:ext uri="{FF2B5EF4-FFF2-40B4-BE49-F238E27FC236}">
                <a16:creationId xmlns:a16="http://schemas.microsoft.com/office/drawing/2014/main" id="{D3AD2BD3-5482-3D42-9FDC-BE45CC56F378}"/>
              </a:ext>
            </a:extLst>
          </p:cNvPr>
          <p:cNvPicPr>
            <a:picLocks noChangeAspect="1"/>
          </p:cNvPicPr>
          <p:nvPr/>
        </p:nvPicPr>
        <p:blipFill>
          <a:blip r:embed="rId2">
            <a:lum bright="70000" contrast="-70000"/>
          </a:blip>
          <a:stretch>
            <a:fillRect/>
          </a:stretch>
        </p:blipFill>
        <p:spPr>
          <a:xfrm>
            <a:off x="250725" y="3313872"/>
            <a:ext cx="5029729" cy="3346049"/>
          </a:xfrm>
          <a:prstGeom prst="rect">
            <a:avLst/>
          </a:prstGeom>
        </p:spPr>
      </p:pic>
      <p:pic>
        <p:nvPicPr>
          <p:cNvPr id="9" name="Picture 8">
            <a:extLst>
              <a:ext uri="{FF2B5EF4-FFF2-40B4-BE49-F238E27FC236}">
                <a16:creationId xmlns:a16="http://schemas.microsoft.com/office/drawing/2014/main" id="{F24EF0C5-7CA2-2F44-9CA7-7611A2F14C99}"/>
              </a:ext>
            </a:extLst>
          </p:cNvPr>
          <p:cNvPicPr>
            <a:picLocks noChangeAspect="1"/>
          </p:cNvPicPr>
          <p:nvPr/>
        </p:nvPicPr>
        <p:blipFill>
          <a:blip r:embed="rId3">
            <a:lum bright="70000" contrast="-70000"/>
          </a:blip>
          <a:stretch>
            <a:fillRect/>
          </a:stretch>
        </p:blipFill>
        <p:spPr>
          <a:xfrm>
            <a:off x="6280704" y="862150"/>
            <a:ext cx="2612571" cy="3918857"/>
          </a:xfrm>
          <a:prstGeom prst="rect">
            <a:avLst/>
          </a:prstGeom>
        </p:spPr>
      </p:pic>
      <p:pic>
        <p:nvPicPr>
          <p:cNvPr id="8" name="Picture 7">
            <a:extLst>
              <a:ext uri="{FF2B5EF4-FFF2-40B4-BE49-F238E27FC236}">
                <a16:creationId xmlns:a16="http://schemas.microsoft.com/office/drawing/2014/main" id="{C5840E5D-400A-3C45-BF08-44E2A8BE4B8D}"/>
              </a:ext>
            </a:extLst>
          </p:cNvPr>
          <p:cNvPicPr>
            <a:picLocks noChangeAspect="1"/>
          </p:cNvPicPr>
          <p:nvPr/>
        </p:nvPicPr>
        <p:blipFill>
          <a:blip r:embed="rId4">
            <a:lum bright="70000" contrast="-70000"/>
          </a:blip>
          <a:stretch>
            <a:fillRect/>
          </a:stretch>
        </p:blipFill>
        <p:spPr>
          <a:xfrm>
            <a:off x="3863546" y="3306768"/>
            <a:ext cx="5029729" cy="3353153"/>
          </a:xfrm>
          <a:prstGeom prst="rect">
            <a:avLst/>
          </a:prstGeom>
        </p:spPr>
      </p:pic>
      <p:pic>
        <p:nvPicPr>
          <p:cNvPr id="6" name="Picture 5">
            <a:extLst>
              <a:ext uri="{FF2B5EF4-FFF2-40B4-BE49-F238E27FC236}">
                <a16:creationId xmlns:a16="http://schemas.microsoft.com/office/drawing/2014/main" id="{049AC48F-49A9-DA4A-A065-0ABB072DE470}"/>
              </a:ext>
            </a:extLst>
          </p:cNvPr>
          <p:cNvPicPr>
            <a:picLocks noChangeAspect="1"/>
          </p:cNvPicPr>
          <p:nvPr/>
        </p:nvPicPr>
        <p:blipFill rotWithShape="1">
          <a:blip r:embed="rId5">
            <a:lum bright="70000" contrast="-70000"/>
          </a:blip>
          <a:srcRect l="-3327" t="45149" r="3327" b="1133"/>
          <a:stretch/>
        </p:blipFill>
        <p:spPr>
          <a:xfrm>
            <a:off x="115963" y="919182"/>
            <a:ext cx="4605271" cy="2394690"/>
          </a:xfrm>
          <a:prstGeom prst="rect">
            <a:avLst/>
          </a:prstGeom>
        </p:spPr>
      </p:pic>
      <p:sp>
        <p:nvSpPr>
          <p:cNvPr id="2" name="TextBox 1">
            <a:extLst>
              <a:ext uri="{FF2B5EF4-FFF2-40B4-BE49-F238E27FC236}">
                <a16:creationId xmlns:a16="http://schemas.microsoft.com/office/drawing/2014/main" id="{E68EA5EB-2F5A-A93A-08D9-37BB4014B409}"/>
              </a:ext>
            </a:extLst>
          </p:cNvPr>
          <p:cNvSpPr txBox="1"/>
          <p:nvPr/>
        </p:nvSpPr>
        <p:spPr>
          <a:xfrm>
            <a:off x="2343505" y="5974816"/>
            <a:ext cx="4456989" cy="707886"/>
          </a:xfrm>
          <a:prstGeom prst="rect">
            <a:avLst/>
          </a:prstGeom>
          <a:noFill/>
        </p:spPr>
        <p:txBody>
          <a:bodyPr wrap="none" rtlCol="0">
            <a:spAutoFit/>
          </a:bodyPr>
          <a:lstStyle/>
          <a:p>
            <a:r>
              <a:rPr lang="en-US" sz="4000" dirty="0" err="1">
                <a:hlinkClick r:id="rId6"/>
              </a:rPr>
              <a:t>robin@rtwilson.com</a:t>
            </a:r>
            <a:endParaRPr lang="en-US" sz="4000" dirty="0"/>
          </a:p>
        </p:txBody>
      </p:sp>
      <p:sp>
        <p:nvSpPr>
          <p:cNvPr id="10" name="TextBox 9">
            <a:extLst>
              <a:ext uri="{FF2B5EF4-FFF2-40B4-BE49-F238E27FC236}">
                <a16:creationId xmlns:a16="http://schemas.microsoft.com/office/drawing/2014/main" id="{5296AAE5-E209-FD38-27A8-74EF090187F3}"/>
              </a:ext>
            </a:extLst>
          </p:cNvPr>
          <p:cNvSpPr txBox="1"/>
          <p:nvPr/>
        </p:nvSpPr>
        <p:spPr>
          <a:xfrm>
            <a:off x="309715" y="1412177"/>
            <a:ext cx="8554065" cy="2523768"/>
          </a:xfrm>
          <a:prstGeom prst="rect">
            <a:avLst/>
          </a:prstGeom>
          <a:noFill/>
        </p:spPr>
        <p:txBody>
          <a:bodyPr wrap="square" rtlCol="0">
            <a:spAutoFit/>
          </a:bodyPr>
          <a:lstStyle/>
          <a:p>
            <a:pPr algn="ctr"/>
            <a:r>
              <a:rPr lang="en-GB" sz="3200" dirty="0"/>
              <a:t>Find out more at:</a:t>
            </a:r>
          </a:p>
          <a:p>
            <a:pPr algn="ctr"/>
            <a:endParaRPr lang="en-GB" sz="3200" dirty="0"/>
          </a:p>
          <a:p>
            <a:pPr marL="457200" indent="-457200">
              <a:spcAft>
                <a:spcPts val="600"/>
              </a:spcAft>
              <a:buFont typeface="Arial" panose="020B0604020202020204" pitchFamily="34" charset="0"/>
              <a:buChar char="•"/>
            </a:pPr>
            <a:r>
              <a:rPr lang="en-GB" sz="2800" dirty="0"/>
              <a:t>Swindon Panel @ Didcot Railway Centre</a:t>
            </a:r>
          </a:p>
          <a:p>
            <a:pPr marL="457200" indent="-457200">
              <a:spcAft>
                <a:spcPts val="600"/>
              </a:spcAft>
              <a:buFont typeface="Arial" panose="020B0604020202020204" pitchFamily="34" charset="0"/>
              <a:buChar char="•"/>
            </a:pPr>
            <a:r>
              <a:rPr lang="en-GB" sz="2800" dirty="0"/>
              <a:t>Preserved Railways</a:t>
            </a:r>
          </a:p>
          <a:p>
            <a:pPr marL="457200" indent="-457200">
              <a:spcAft>
                <a:spcPts val="600"/>
              </a:spcAft>
              <a:buFont typeface="Arial" panose="020B0604020202020204" pitchFamily="34" charset="0"/>
              <a:buChar char="•"/>
            </a:pPr>
            <a:r>
              <a:rPr lang="en-GB" sz="2800" i="1" dirty="0"/>
              <a:t>Signals to Danger</a:t>
            </a:r>
            <a:r>
              <a:rPr lang="en-GB" sz="2800" dirty="0"/>
              <a:t> podcast</a:t>
            </a:r>
            <a:endParaRPr lang="en-GB" sz="2800" i="1" dirty="0"/>
          </a:p>
        </p:txBody>
      </p:sp>
      <p:sp>
        <p:nvSpPr>
          <p:cNvPr id="3" name="TextBox 2">
            <a:extLst>
              <a:ext uri="{FF2B5EF4-FFF2-40B4-BE49-F238E27FC236}">
                <a16:creationId xmlns:a16="http://schemas.microsoft.com/office/drawing/2014/main" id="{F34929E8-01BE-AECC-9BEA-E9E1D35093AE}"/>
              </a:ext>
            </a:extLst>
          </p:cNvPr>
          <p:cNvSpPr txBox="1"/>
          <p:nvPr/>
        </p:nvSpPr>
        <p:spPr>
          <a:xfrm>
            <a:off x="280220" y="4731581"/>
            <a:ext cx="8554065" cy="707886"/>
          </a:xfrm>
          <a:prstGeom prst="rect">
            <a:avLst/>
          </a:prstGeom>
          <a:noFill/>
        </p:spPr>
        <p:txBody>
          <a:bodyPr wrap="square" rtlCol="0">
            <a:spAutoFit/>
          </a:bodyPr>
          <a:lstStyle/>
          <a:p>
            <a:pPr algn="ctr"/>
            <a:r>
              <a:rPr lang="en-GB" sz="4000" b="1" dirty="0"/>
              <a:t>Come and play with some demos!</a:t>
            </a:r>
            <a:endParaRPr lang="en-GB" sz="3600" b="1" i="1" dirty="0"/>
          </a:p>
        </p:txBody>
      </p:sp>
    </p:spTree>
    <p:extLst>
      <p:ext uri="{BB962C8B-B14F-4D97-AF65-F5344CB8AC3E}">
        <p14:creationId xmlns:p14="http://schemas.microsoft.com/office/powerpoint/2010/main" val="382111463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F2A28E-7989-FC40-96B7-BCAADFAA39A7}"/>
              </a:ext>
            </a:extLst>
          </p:cNvPr>
          <p:cNvPicPr>
            <a:picLocks noChangeAspect="1"/>
          </p:cNvPicPr>
          <p:nvPr/>
        </p:nvPicPr>
        <p:blipFill>
          <a:blip r:embed="rId2"/>
          <a:stretch>
            <a:fillRect/>
          </a:stretch>
        </p:blipFill>
        <p:spPr>
          <a:xfrm>
            <a:off x="227106" y="219634"/>
            <a:ext cx="8612094" cy="6459071"/>
          </a:xfrm>
          <a:prstGeom prst="rect">
            <a:avLst/>
          </a:prstGeom>
        </p:spPr>
      </p:pic>
    </p:spTree>
    <p:extLst>
      <p:ext uri="{BB962C8B-B14F-4D97-AF65-F5344CB8AC3E}">
        <p14:creationId xmlns:p14="http://schemas.microsoft.com/office/powerpoint/2010/main" val="186250131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7E74E2-BD51-1F4D-B626-34B3A850818A}"/>
              </a:ext>
            </a:extLst>
          </p:cNvPr>
          <p:cNvPicPr>
            <a:picLocks noChangeAspect="1"/>
          </p:cNvPicPr>
          <p:nvPr/>
        </p:nvPicPr>
        <p:blipFill>
          <a:blip r:embed="rId2"/>
          <a:stretch>
            <a:fillRect/>
          </a:stretch>
        </p:blipFill>
        <p:spPr>
          <a:xfrm>
            <a:off x="1682750" y="571500"/>
            <a:ext cx="5778500" cy="5715000"/>
          </a:xfrm>
          <a:prstGeom prst="rect">
            <a:avLst/>
          </a:prstGeom>
        </p:spPr>
      </p:pic>
    </p:spTree>
    <p:extLst>
      <p:ext uri="{BB962C8B-B14F-4D97-AF65-F5344CB8AC3E}">
        <p14:creationId xmlns:p14="http://schemas.microsoft.com/office/powerpoint/2010/main" val="162927278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5B6126-B6FF-F641-B084-7FC97F6A0E98}"/>
              </a:ext>
            </a:extLst>
          </p:cNvPr>
          <p:cNvPicPr>
            <a:picLocks noChangeAspect="1"/>
          </p:cNvPicPr>
          <p:nvPr/>
        </p:nvPicPr>
        <p:blipFill>
          <a:blip r:embed="rId2"/>
          <a:stretch>
            <a:fillRect/>
          </a:stretch>
        </p:blipFill>
        <p:spPr>
          <a:xfrm>
            <a:off x="508000" y="1143000"/>
            <a:ext cx="8128000" cy="4572000"/>
          </a:xfrm>
          <a:prstGeom prst="rect">
            <a:avLst/>
          </a:prstGeom>
        </p:spPr>
      </p:pic>
    </p:spTree>
    <p:extLst>
      <p:ext uri="{BB962C8B-B14F-4D97-AF65-F5344CB8AC3E}">
        <p14:creationId xmlns:p14="http://schemas.microsoft.com/office/powerpoint/2010/main" val="232580050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6EE3BFC-DEA2-FF44-998C-9544371FED11}"/>
              </a:ext>
            </a:extLst>
          </p:cNvPr>
          <p:cNvPicPr>
            <a:picLocks noChangeAspect="1"/>
          </p:cNvPicPr>
          <p:nvPr/>
        </p:nvPicPr>
        <p:blipFill>
          <a:blip r:embed="rId2"/>
          <a:stretch>
            <a:fillRect/>
          </a:stretch>
        </p:blipFill>
        <p:spPr>
          <a:xfrm>
            <a:off x="0" y="2611950"/>
            <a:ext cx="9144000" cy="1634099"/>
          </a:xfrm>
          <a:prstGeom prst="rect">
            <a:avLst/>
          </a:prstGeom>
        </p:spPr>
      </p:pic>
    </p:spTree>
    <p:extLst>
      <p:ext uri="{BB962C8B-B14F-4D97-AF65-F5344CB8AC3E}">
        <p14:creationId xmlns:p14="http://schemas.microsoft.com/office/powerpoint/2010/main" val="44261385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954A0B6-2037-4D42-B700-D80161E2E74C}"/>
              </a:ext>
            </a:extLst>
          </p:cNvPr>
          <p:cNvPicPr>
            <a:picLocks noChangeAspect="1"/>
          </p:cNvPicPr>
          <p:nvPr/>
        </p:nvPicPr>
        <p:blipFill>
          <a:blip r:embed="rId2"/>
          <a:stretch>
            <a:fillRect/>
          </a:stretch>
        </p:blipFill>
        <p:spPr>
          <a:xfrm>
            <a:off x="417513" y="1055007"/>
            <a:ext cx="8308974" cy="4747985"/>
          </a:xfrm>
          <a:prstGeom prst="rect">
            <a:avLst/>
          </a:prstGeom>
        </p:spPr>
      </p:pic>
    </p:spTree>
    <p:extLst>
      <p:ext uri="{BB962C8B-B14F-4D97-AF65-F5344CB8AC3E}">
        <p14:creationId xmlns:p14="http://schemas.microsoft.com/office/powerpoint/2010/main" val="22336208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537C59A-0FA5-894C-8FE9-7749D2BA9B78}"/>
              </a:ext>
            </a:extLst>
          </p:cNvPr>
          <p:cNvPicPr>
            <a:picLocks noChangeAspect="1"/>
          </p:cNvPicPr>
          <p:nvPr/>
        </p:nvPicPr>
        <p:blipFill>
          <a:blip r:embed="rId2"/>
          <a:stretch>
            <a:fillRect/>
          </a:stretch>
        </p:blipFill>
        <p:spPr>
          <a:xfrm>
            <a:off x="2133600" y="177800"/>
            <a:ext cx="4876800" cy="6502400"/>
          </a:xfrm>
          <a:prstGeom prst="rect">
            <a:avLst/>
          </a:prstGeom>
        </p:spPr>
      </p:pic>
    </p:spTree>
    <p:extLst>
      <p:ext uri="{BB962C8B-B14F-4D97-AF65-F5344CB8AC3E}">
        <p14:creationId xmlns:p14="http://schemas.microsoft.com/office/powerpoint/2010/main" val="964638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848072-1772-BA4E-A14C-B6FF4765C3F2}"/>
              </a:ext>
            </a:extLst>
          </p:cNvPr>
          <p:cNvPicPr>
            <a:picLocks noChangeAspect="1"/>
          </p:cNvPicPr>
          <p:nvPr/>
        </p:nvPicPr>
        <p:blipFill>
          <a:blip r:embed="rId2"/>
          <a:stretch>
            <a:fillRect/>
          </a:stretch>
        </p:blipFill>
        <p:spPr>
          <a:xfrm>
            <a:off x="2386575" y="-8019"/>
            <a:ext cx="4370849" cy="6866019"/>
          </a:xfrm>
          <a:prstGeom prst="rect">
            <a:avLst/>
          </a:prstGeom>
        </p:spPr>
      </p:pic>
    </p:spTree>
    <p:extLst>
      <p:ext uri="{BB962C8B-B14F-4D97-AF65-F5344CB8AC3E}">
        <p14:creationId xmlns:p14="http://schemas.microsoft.com/office/powerpoint/2010/main" val="3261428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2616101"/>
          </a:xfrm>
          <a:prstGeom prst="rect">
            <a:avLst/>
          </a:prstGeom>
          <a:noFill/>
        </p:spPr>
        <p:txBody>
          <a:bodyPr wrap="square" rtlCol="0">
            <a:spAutoFit/>
          </a:bodyPr>
          <a:lstStyle/>
          <a:p>
            <a:r>
              <a:rPr lang="en-GB" sz="4000" b="1" dirty="0">
                <a:solidFill>
                  <a:srgbClr val="C00000"/>
                </a:solidFill>
              </a:rPr>
              <a:t>Accident: </a:t>
            </a:r>
            <a:r>
              <a:rPr lang="en-GB" sz="4000" b="1" dirty="0"/>
              <a:t>Abbots </a:t>
            </a:r>
            <a:r>
              <a:rPr lang="en-GB" sz="4000" b="1" dirty="0" err="1"/>
              <a:t>Ripton</a:t>
            </a:r>
            <a:r>
              <a:rPr lang="en-GB" sz="4000" b="1" dirty="0"/>
              <a:t> </a:t>
            </a:r>
          </a:p>
          <a:p>
            <a:pPr algn="ctr"/>
            <a:endParaRPr lang="en-GB" sz="4000" b="1" dirty="0"/>
          </a:p>
          <a:p>
            <a:r>
              <a:rPr lang="en-GB" sz="2800" b="1" dirty="0"/>
              <a:t>Date: </a:t>
            </a:r>
            <a:r>
              <a:rPr lang="en-GB" sz="2800" dirty="0"/>
              <a:t>1876</a:t>
            </a:r>
          </a:p>
          <a:p>
            <a:r>
              <a:rPr lang="en-GB" sz="2800" b="1" dirty="0"/>
              <a:t>Location: </a:t>
            </a:r>
            <a:r>
              <a:rPr lang="en-GB" sz="2800" dirty="0"/>
              <a:t>East Coast Main Line, Huntingdonshire</a:t>
            </a:r>
          </a:p>
          <a:p>
            <a:r>
              <a:rPr lang="en-GB" sz="2800" b="1" dirty="0"/>
              <a:t>Deaths: </a:t>
            </a:r>
            <a:r>
              <a:rPr lang="en-GB" sz="2800" dirty="0"/>
              <a:t>13			</a:t>
            </a:r>
            <a:r>
              <a:rPr lang="en-GB" sz="2800" b="1" dirty="0"/>
              <a:t>Injuries: </a:t>
            </a:r>
            <a:r>
              <a:rPr lang="en-GB" sz="2800" dirty="0"/>
              <a:t>53</a:t>
            </a:r>
            <a:endParaRPr lang="en-GB" sz="2800" b="1" dirty="0"/>
          </a:p>
        </p:txBody>
      </p:sp>
      <p:pic>
        <p:nvPicPr>
          <p:cNvPr id="4" name="Picture 3">
            <a:extLst>
              <a:ext uri="{FF2B5EF4-FFF2-40B4-BE49-F238E27FC236}">
                <a16:creationId xmlns:a16="http://schemas.microsoft.com/office/drawing/2014/main" id="{0FBCE5E8-2BF3-3548-B5CB-00962BBCE97D}"/>
              </a:ext>
            </a:extLst>
          </p:cNvPr>
          <p:cNvPicPr>
            <a:picLocks noChangeAspect="1"/>
          </p:cNvPicPr>
          <p:nvPr/>
        </p:nvPicPr>
        <p:blipFill>
          <a:blip r:embed="rId2"/>
          <a:stretch>
            <a:fillRect/>
          </a:stretch>
        </p:blipFill>
        <p:spPr>
          <a:xfrm>
            <a:off x="1216345" y="2846833"/>
            <a:ext cx="6711307" cy="3940186"/>
          </a:xfrm>
          <a:prstGeom prst="rect">
            <a:avLst/>
          </a:prstGeom>
        </p:spPr>
      </p:pic>
    </p:spTree>
    <p:extLst>
      <p:ext uri="{BB962C8B-B14F-4D97-AF65-F5344CB8AC3E}">
        <p14:creationId xmlns:p14="http://schemas.microsoft.com/office/powerpoint/2010/main" val="3655636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6924973"/>
          </a:xfrm>
          <a:prstGeom prst="rect">
            <a:avLst/>
          </a:prstGeom>
          <a:noFill/>
        </p:spPr>
        <p:txBody>
          <a:bodyPr wrap="square" rtlCol="0">
            <a:spAutoFit/>
          </a:bodyPr>
          <a:lstStyle/>
          <a:p>
            <a:r>
              <a:rPr lang="en-GB" sz="4000" b="1" dirty="0">
                <a:solidFill>
                  <a:srgbClr val="C00000"/>
                </a:solidFill>
              </a:rPr>
              <a:t>Accident: </a:t>
            </a:r>
            <a:r>
              <a:rPr lang="en-GB" sz="4000" b="1" dirty="0"/>
              <a:t>Abbots </a:t>
            </a:r>
            <a:r>
              <a:rPr lang="en-GB" sz="4000" b="1" dirty="0" err="1"/>
              <a:t>Ripton</a:t>
            </a:r>
            <a:r>
              <a:rPr lang="en-GB" sz="4000" b="1" dirty="0"/>
              <a:t> </a:t>
            </a:r>
          </a:p>
          <a:p>
            <a:pPr algn="ctr"/>
            <a:endParaRPr lang="en-GB" sz="4000" b="1" dirty="0"/>
          </a:p>
          <a:p>
            <a:r>
              <a:rPr lang="en-GB" sz="2800" b="1" dirty="0"/>
              <a:t>Date: </a:t>
            </a:r>
            <a:r>
              <a:rPr lang="en-GB" sz="2800" dirty="0"/>
              <a:t>1876</a:t>
            </a:r>
          </a:p>
          <a:p>
            <a:r>
              <a:rPr lang="en-GB" sz="2800" b="1" dirty="0"/>
              <a:t>Location: </a:t>
            </a:r>
            <a:r>
              <a:rPr lang="en-GB" sz="2800" dirty="0"/>
              <a:t>East Coast Main Line, Huntingdonshire</a:t>
            </a:r>
          </a:p>
          <a:p>
            <a:r>
              <a:rPr lang="en-GB" sz="2800" b="1" dirty="0"/>
              <a:t>Deaths: </a:t>
            </a:r>
            <a:r>
              <a:rPr lang="en-GB" sz="2800" dirty="0"/>
              <a:t>13			</a:t>
            </a:r>
            <a:r>
              <a:rPr lang="en-GB" sz="2800" b="1" dirty="0"/>
              <a:t>Injuries: </a:t>
            </a:r>
            <a:r>
              <a:rPr lang="en-GB" sz="2800" dirty="0"/>
              <a:t>53</a:t>
            </a:r>
          </a:p>
          <a:p>
            <a:endParaRPr lang="en-GB" sz="2800" b="1" dirty="0"/>
          </a:p>
          <a:p>
            <a:endParaRPr lang="en-GB" sz="2800" b="1" dirty="0"/>
          </a:p>
          <a:p>
            <a:r>
              <a:rPr lang="en-US" sz="2800" dirty="0"/>
              <a:t>Signals froze </a:t>
            </a:r>
            <a:r>
              <a:rPr lang="en-GB" sz="2800" dirty="0"/>
              <a:t>at ‘proceed’</a:t>
            </a:r>
          </a:p>
          <a:p>
            <a:endParaRPr lang="en-GB" sz="2800" dirty="0"/>
          </a:p>
          <a:p>
            <a:endParaRPr lang="en-GB" sz="2800" dirty="0"/>
          </a:p>
          <a:p>
            <a:r>
              <a:rPr lang="en-GB" sz="2800" b="1" dirty="0"/>
              <a:t>Changes since:</a:t>
            </a:r>
          </a:p>
          <a:p>
            <a:pPr marL="457200" indent="-457200">
              <a:buFont typeface="Arial" panose="020B0604020202020204" pitchFamily="34" charset="0"/>
              <a:buChar char="•"/>
            </a:pPr>
            <a:r>
              <a:rPr lang="en-GB" sz="2800" dirty="0"/>
              <a:t>Different type of semaphore</a:t>
            </a:r>
          </a:p>
          <a:p>
            <a:pPr marL="457200" indent="-457200">
              <a:buFont typeface="Arial" panose="020B0604020202020204" pitchFamily="34" charset="0"/>
              <a:buChar char="•"/>
            </a:pPr>
            <a:r>
              <a:rPr lang="en-GB" sz="2800" dirty="0"/>
              <a:t>Keep signals at ‘danger’ until they need to be cleared</a:t>
            </a:r>
          </a:p>
          <a:p>
            <a:pPr marL="457200" indent="-457200">
              <a:buFont typeface="Arial" panose="020B0604020202020204" pitchFamily="34" charset="0"/>
              <a:buChar char="•"/>
            </a:pPr>
            <a:r>
              <a:rPr lang="en-GB" sz="2800" dirty="0"/>
              <a:t>Better brakes</a:t>
            </a:r>
          </a:p>
          <a:p>
            <a:endParaRPr lang="en-GB" sz="2800" dirty="0"/>
          </a:p>
        </p:txBody>
      </p:sp>
      <p:pic>
        <p:nvPicPr>
          <p:cNvPr id="5" name="Picture 4">
            <a:extLst>
              <a:ext uri="{FF2B5EF4-FFF2-40B4-BE49-F238E27FC236}">
                <a16:creationId xmlns:a16="http://schemas.microsoft.com/office/drawing/2014/main" id="{0B1E3EFF-4E2A-084E-88D4-A51148DF24DE}"/>
              </a:ext>
            </a:extLst>
          </p:cNvPr>
          <p:cNvPicPr>
            <a:picLocks noChangeAspect="1"/>
          </p:cNvPicPr>
          <p:nvPr/>
        </p:nvPicPr>
        <p:blipFill rotWithShape="1">
          <a:blip r:embed="rId2"/>
          <a:srcRect l="46709" t="56058" r="7726"/>
          <a:stretch/>
        </p:blipFill>
        <p:spPr>
          <a:xfrm>
            <a:off x="5527091" y="3053443"/>
            <a:ext cx="3616909" cy="2616101"/>
          </a:xfrm>
          <a:prstGeom prst="rect">
            <a:avLst/>
          </a:prstGeom>
        </p:spPr>
      </p:pic>
      <p:sp>
        <p:nvSpPr>
          <p:cNvPr id="2" name="Rectangle 1">
            <a:extLst>
              <a:ext uri="{FF2B5EF4-FFF2-40B4-BE49-F238E27FC236}">
                <a16:creationId xmlns:a16="http://schemas.microsoft.com/office/drawing/2014/main" id="{C8EAA95E-6D53-8548-9899-3DDCA2CF99F5}"/>
              </a:ext>
            </a:extLst>
          </p:cNvPr>
          <p:cNvSpPr/>
          <p:nvPr/>
        </p:nvSpPr>
        <p:spPr>
          <a:xfrm>
            <a:off x="7527471" y="3053443"/>
            <a:ext cx="1380027" cy="947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36847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309715" y="198079"/>
            <a:ext cx="8554065" cy="6432530"/>
          </a:xfrm>
          <a:prstGeom prst="rect">
            <a:avLst/>
          </a:prstGeom>
          <a:noFill/>
        </p:spPr>
        <p:txBody>
          <a:bodyPr wrap="square" rtlCol="0">
            <a:spAutoFit/>
          </a:bodyPr>
          <a:lstStyle/>
          <a:p>
            <a:pPr algn="ctr"/>
            <a:r>
              <a:rPr lang="en-GB" sz="4000" b="1" dirty="0"/>
              <a:t>But how did they know whether to stop a train or not?</a:t>
            </a:r>
          </a:p>
          <a:p>
            <a:pPr algn="ctr"/>
            <a:endParaRPr lang="en-GB" sz="4000" b="1" dirty="0"/>
          </a:p>
          <a:p>
            <a:r>
              <a:rPr lang="en-GB" sz="2800" dirty="0"/>
              <a:t>&lt; 10 minutes since last train went past?</a:t>
            </a:r>
          </a:p>
          <a:p>
            <a:r>
              <a:rPr lang="en-GB" sz="2800" dirty="0"/>
              <a:t>		Stop train</a:t>
            </a:r>
          </a:p>
          <a:p>
            <a:endParaRPr lang="en-GB" sz="2800" dirty="0"/>
          </a:p>
          <a:p>
            <a:r>
              <a:rPr lang="en-GB" sz="2800" dirty="0"/>
              <a:t>10-17 minutes since last train?</a:t>
            </a:r>
          </a:p>
          <a:p>
            <a:r>
              <a:rPr lang="en-GB" sz="2800" dirty="0"/>
              <a:t>		Proceed at caution</a:t>
            </a:r>
          </a:p>
          <a:p>
            <a:endParaRPr lang="en-GB" sz="2800" dirty="0"/>
          </a:p>
          <a:p>
            <a:r>
              <a:rPr lang="en-GB" sz="2800" dirty="0"/>
              <a:t>&gt; 17 minutes</a:t>
            </a:r>
          </a:p>
          <a:p>
            <a:r>
              <a:rPr lang="en-GB" sz="2800" dirty="0"/>
              <a:t>		Proceed</a:t>
            </a:r>
          </a:p>
          <a:p>
            <a:endParaRPr lang="en-GB" sz="2800" dirty="0"/>
          </a:p>
          <a:p>
            <a:pPr algn="ctr"/>
            <a:r>
              <a:rPr lang="en-GB" sz="4000" b="1" dirty="0"/>
              <a:t>Time-interval working</a:t>
            </a:r>
          </a:p>
        </p:txBody>
      </p:sp>
    </p:spTree>
    <p:extLst>
      <p:ext uri="{BB962C8B-B14F-4D97-AF65-F5344CB8AC3E}">
        <p14:creationId xmlns:p14="http://schemas.microsoft.com/office/powerpoint/2010/main" val="2731803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94967" y="2151727"/>
            <a:ext cx="8554065" cy="1446550"/>
          </a:xfrm>
          <a:prstGeom prst="rect">
            <a:avLst/>
          </a:prstGeom>
          <a:noFill/>
        </p:spPr>
        <p:txBody>
          <a:bodyPr wrap="square" rtlCol="0">
            <a:spAutoFit/>
          </a:bodyPr>
          <a:lstStyle/>
          <a:p>
            <a:pPr algn="ctr"/>
            <a:r>
              <a:rPr lang="en-GB" sz="4800" dirty="0"/>
              <a:t>Not </a:t>
            </a:r>
            <a:r>
              <a:rPr lang="en-GB" sz="4800" b="1" dirty="0"/>
              <a:t>fail-safe </a:t>
            </a:r>
            <a:r>
              <a:rPr lang="en-GB" sz="4800" dirty="0"/>
              <a:t>– lots of accidents!</a:t>
            </a:r>
            <a:endParaRPr lang="en-GB" sz="4800" b="1" dirty="0"/>
          </a:p>
          <a:p>
            <a:pPr algn="ctr"/>
            <a:endParaRPr lang="en-GB" sz="4000" b="1" dirty="0"/>
          </a:p>
        </p:txBody>
      </p:sp>
    </p:spTree>
    <p:extLst>
      <p:ext uri="{BB962C8B-B14F-4D97-AF65-F5344CB8AC3E}">
        <p14:creationId xmlns:p14="http://schemas.microsoft.com/office/powerpoint/2010/main" val="2246731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309716" y="198079"/>
            <a:ext cx="5751872" cy="5632311"/>
          </a:xfrm>
          <a:prstGeom prst="rect">
            <a:avLst/>
          </a:prstGeom>
          <a:noFill/>
        </p:spPr>
        <p:txBody>
          <a:bodyPr wrap="square" rtlCol="0">
            <a:spAutoFit/>
          </a:bodyPr>
          <a:lstStyle/>
          <a:p>
            <a:pPr algn="ctr"/>
            <a:r>
              <a:rPr lang="en-GB" sz="4000" b="1" dirty="0"/>
              <a:t>Communication helps</a:t>
            </a:r>
          </a:p>
          <a:p>
            <a:pPr algn="ctr"/>
            <a:endParaRPr lang="en-GB" sz="4000" b="1" dirty="0"/>
          </a:p>
          <a:p>
            <a:r>
              <a:rPr lang="en-GB" sz="2800" dirty="0"/>
              <a:t>Electric Telegraph</a:t>
            </a:r>
          </a:p>
          <a:p>
            <a:endParaRPr lang="en-GB" sz="2800" dirty="0"/>
          </a:p>
          <a:p>
            <a:r>
              <a:rPr lang="en-GB" sz="2800" dirty="0"/>
              <a:t>Send pulses down a wire, moves a needle</a:t>
            </a:r>
          </a:p>
          <a:p>
            <a:endParaRPr lang="en-GB" sz="2800" dirty="0"/>
          </a:p>
          <a:p>
            <a:r>
              <a:rPr lang="en-GB" sz="2800" dirty="0"/>
              <a:t>Can send messages using a code</a:t>
            </a:r>
          </a:p>
          <a:p>
            <a:endParaRPr lang="en-GB" sz="2800" dirty="0"/>
          </a:p>
          <a:p>
            <a:r>
              <a:rPr lang="en-GB" sz="2800" dirty="0"/>
              <a:t>First installed 1837</a:t>
            </a:r>
          </a:p>
          <a:p>
            <a:endParaRPr lang="en-GB" sz="2800" dirty="0"/>
          </a:p>
          <a:p>
            <a:r>
              <a:rPr lang="en-GB" sz="2800" dirty="0"/>
              <a:t>Used to catch a murderer in 1845</a:t>
            </a:r>
          </a:p>
        </p:txBody>
      </p:sp>
      <p:pic>
        <p:nvPicPr>
          <p:cNvPr id="4" name="Picture 3">
            <a:extLst>
              <a:ext uri="{FF2B5EF4-FFF2-40B4-BE49-F238E27FC236}">
                <a16:creationId xmlns:a16="http://schemas.microsoft.com/office/drawing/2014/main" id="{6A2D6729-7973-6048-A23E-6DB5EED036D7}"/>
              </a:ext>
            </a:extLst>
          </p:cNvPr>
          <p:cNvPicPr>
            <a:picLocks noChangeAspect="1"/>
          </p:cNvPicPr>
          <p:nvPr/>
        </p:nvPicPr>
        <p:blipFill rotWithShape="1">
          <a:blip r:embed="rId3"/>
          <a:srcRect l="7258" r="12097"/>
          <a:stretch/>
        </p:blipFill>
        <p:spPr>
          <a:xfrm>
            <a:off x="6194323" y="1075242"/>
            <a:ext cx="2949677" cy="5486400"/>
          </a:xfrm>
          <a:prstGeom prst="rect">
            <a:avLst/>
          </a:prstGeom>
        </p:spPr>
      </p:pic>
    </p:spTree>
    <p:extLst>
      <p:ext uri="{BB962C8B-B14F-4D97-AF65-F5344CB8AC3E}">
        <p14:creationId xmlns:p14="http://schemas.microsoft.com/office/powerpoint/2010/main" val="31076407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B9C78E-84EA-3841-BCBC-0289484968A9}"/>
              </a:ext>
            </a:extLst>
          </p:cNvPr>
          <p:cNvSpPr/>
          <p:nvPr/>
        </p:nvSpPr>
        <p:spPr>
          <a:xfrm>
            <a:off x="408214" y="2939143"/>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a:t>
            </a:r>
          </a:p>
        </p:txBody>
      </p:sp>
      <p:sp>
        <p:nvSpPr>
          <p:cNvPr id="4" name="Rectangle 3">
            <a:extLst>
              <a:ext uri="{FF2B5EF4-FFF2-40B4-BE49-F238E27FC236}">
                <a16:creationId xmlns:a16="http://schemas.microsoft.com/office/drawing/2014/main" id="{C447AE87-A935-7343-94BA-75143FCD1AE2}"/>
              </a:ext>
            </a:extLst>
          </p:cNvPr>
          <p:cNvSpPr/>
          <p:nvPr/>
        </p:nvSpPr>
        <p:spPr>
          <a:xfrm>
            <a:off x="3062967" y="2939142"/>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a:t>
            </a:r>
          </a:p>
        </p:txBody>
      </p:sp>
      <p:sp>
        <p:nvSpPr>
          <p:cNvPr id="5" name="Rectangle 4">
            <a:extLst>
              <a:ext uri="{FF2B5EF4-FFF2-40B4-BE49-F238E27FC236}">
                <a16:creationId xmlns:a16="http://schemas.microsoft.com/office/drawing/2014/main" id="{B8CF6C4A-8A4E-CF45-998C-A9CF3EBFEB92}"/>
              </a:ext>
            </a:extLst>
          </p:cNvPr>
          <p:cNvSpPr/>
          <p:nvPr/>
        </p:nvSpPr>
        <p:spPr>
          <a:xfrm>
            <a:off x="5717720" y="2939143"/>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3</a:t>
            </a:r>
          </a:p>
        </p:txBody>
      </p:sp>
      <p:sp>
        <p:nvSpPr>
          <p:cNvPr id="6" name="Rectangle 5">
            <a:extLst>
              <a:ext uri="{FF2B5EF4-FFF2-40B4-BE49-F238E27FC236}">
                <a16:creationId xmlns:a16="http://schemas.microsoft.com/office/drawing/2014/main" id="{404A4305-65DB-6E40-8FDE-B140411CF1C5}"/>
              </a:ext>
            </a:extLst>
          </p:cNvPr>
          <p:cNvSpPr/>
          <p:nvPr/>
        </p:nvSpPr>
        <p:spPr>
          <a:xfrm>
            <a:off x="8098970" y="2939141"/>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4</a:t>
            </a:r>
          </a:p>
        </p:txBody>
      </p:sp>
      <p:grpSp>
        <p:nvGrpSpPr>
          <p:cNvPr id="10" name="Group 9">
            <a:extLst>
              <a:ext uri="{FF2B5EF4-FFF2-40B4-BE49-F238E27FC236}">
                <a16:creationId xmlns:a16="http://schemas.microsoft.com/office/drawing/2014/main" id="{A773879F-204D-4A48-8D1C-A2C3F6DECBCF}"/>
              </a:ext>
            </a:extLst>
          </p:cNvPr>
          <p:cNvGrpSpPr/>
          <p:nvPr/>
        </p:nvGrpSpPr>
        <p:grpSpPr>
          <a:xfrm>
            <a:off x="1039588" y="3086097"/>
            <a:ext cx="2023379" cy="187775"/>
            <a:chOff x="1039588" y="3086097"/>
            <a:chExt cx="2023379" cy="187775"/>
          </a:xfrm>
        </p:grpSpPr>
        <p:cxnSp>
          <p:nvCxnSpPr>
            <p:cNvPr id="8" name="Straight Connector 7">
              <a:extLst>
                <a:ext uri="{FF2B5EF4-FFF2-40B4-BE49-F238E27FC236}">
                  <a16:creationId xmlns:a16="http://schemas.microsoft.com/office/drawing/2014/main" id="{FAC9FE55-C466-834F-9CBB-C57977AE43B1}"/>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785F32F-A24F-7841-B6D3-7EB1D3122A2E}"/>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37B82F1F-F433-584D-9C08-EDB50CAF87BB}"/>
              </a:ext>
            </a:extLst>
          </p:cNvPr>
          <p:cNvGrpSpPr/>
          <p:nvPr/>
        </p:nvGrpSpPr>
        <p:grpSpPr>
          <a:xfrm>
            <a:off x="3705223" y="3090181"/>
            <a:ext cx="2023379" cy="187775"/>
            <a:chOff x="1039588" y="3086097"/>
            <a:chExt cx="2023379" cy="187775"/>
          </a:xfrm>
        </p:grpSpPr>
        <p:cxnSp>
          <p:nvCxnSpPr>
            <p:cNvPr id="12" name="Straight Connector 11">
              <a:extLst>
                <a:ext uri="{FF2B5EF4-FFF2-40B4-BE49-F238E27FC236}">
                  <a16:creationId xmlns:a16="http://schemas.microsoft.com/office/drawing/2014/main" id="{F2EB1031-B79C-A54D-BA20-544970FA3B32}"/>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6C0ED7-CE2C-8F42-AF52-3D961F9697FA}"/>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17B68D28-9D8B-EB4A-8F79-5D60C2E30920}"/>
              </a:ext>
            </a:extLst>
          </p:cNvPr>
          <p:cNvGrpSpPr/>
          <p:nvPr/>
        </p:nvGrpSpPr>
        <p:grpSpPr>
          <a:xfrm>
            <a:off x="6215063" y="3086096"/>
            <a:ext cx="2023379" cy="187775"/>
            <a:chOff x="1039588" y="3086097"/>
            <a:chExt cx="2023379" cy="187775"/>
          </a:xfrm>
        </p:grpSpPr>
        <p:cxnSp>
          <p:nvCxnSpPr>
            <p:cNvPr id="15" name="Straight Connector 14">
              <a:extLst>
                <a:ext uri="{FF2B5EF4-FFF2-40B4-BE49-F238E27FC236}">
                  <a16:creationId xmlns:a16="http://schemas.microsoft.com/office/drawing/2014/main" id="{B457A9AE-8DE6-9247-A612-7EB6FC06C55B}"/>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97E2CAA-5795-D046-9693-2A8F07BC851F}"/>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7" name="Picture 16">
            <a:extLst>
              <a:ext uri="{FF2B5EF4-FFF2-40B4-BE49-F238E27FC236}">
                <a16:creationId xmlns:a16="http://schemas.microsoft.com/office/drawing/2014/main" id="{E78BA5F5-3CB5-0F48-AF3E-A09812058D87}"/>
              </a:ext>
            </a:extLst>
          </p:cNvPr>
          <p:cNvPicPr>
            <a:picLocks noChangeAspect="1"/>
          </p:cNvPicPr>
          <p:nvPr/>
        </p:nvPicPr>
        <p:blipFill>
          <a:blip r:embed="rId2"/>
          <a:stretch>
            <a:fillRect/>
          </a:stretch>
        </p:blipFill>
        <p:spPr>
          <a:xfrm>
            <a:off x="2915106" y="3584129"/>
            <a:ext cx="932536" cy="932536"/>
          </a:xfrm>
          <a:prstGeom prst="rect">
            <a:avLst/>
          </a:prstGeom>
        </p:spPr>
      </p:pic>
      <p:pic>
        <p:nvPicPr>
          <p:cNvPr id="20" name="Picture 19">
            <a:extLst>
              <a:ext uri="{FF2B5EF4-FFF2-40B4-BE49-F238E27FC236}">
                <a16:creationId xmlns:a16="http://schemas.microsoft.com/office/drawing/2014/main" id="{072D5437-6CC2-2147-B9E2-39843C046222}"/>
              </a:ext>
            </a:extLst>
          </p:cNvPr>
          <p:cNvPicPr>
            <a:picLocks noChangeAspect="1"/>
          </p:cNvPicPr>
          <p:nvPr/>
        </p:nvPicPr>
        <p:blipFill>
          <a:blip r:embed="rId3">
            <a:duotone>
              <a:prstClr val="black"/>
              <a:schemeClr val="accent1">
                <a:tint val="45000"/>
                <a:satMod val="400000"/>
              </a:schemeClr>
            </a:duotone>
          </a:blip>
          <a:stretch>
            <a:fillRect/>
          </a:stretch>
        </p:blipFill>
        <p:spPr>
          <a:xfrm flipH="1">
            <a:off x="4518240" y="1396774"/>
            <a:ext cx="1041400" cy="977900"/>
          </a:xfrm>
          <a:prstGeom prst="rect">
            <a:avLst/>
          </a:prstGeom>
        </p:spPr>
      </p:pic>
      <p:sp>
        <p:nvSpPr>
          <p:cNvPr id="21" name="Rectangle 20">
            <a:extLst>
              <a:ext uri="{FF2B5EF4-FFF2-40B4-BE49-F238E27FC236}">
                <a16:creationId xmlns:a16="http://schemas.microsoft.com/office/drawing/2014/main" id="{10D33F57-8577-EF4A-9BF4-EA8369A7288F}"/>
              </a:ext>
            </a:extLst>
          </p:cNvPr>
          <p:cNvSpPr/>
          <p:nvPr/>
        </p:nvSpPr>
        <p:spPr>
          <a:xfrm>
            <a:off x="408214" y="2475819"/>
            <a:ext cx="8327571" cy="29391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9998BDB2-0F95-0545-8C3D-4A1C8D38C7F5}"/>
              </a:ext>
            </a:extLst>
          </p:cNvPr>
          <p:cNvPicPr>
            <a:picLocks noChangeAspect="1"/>
          </p:cNvPicPr>
          <p:nvPr/>
        </p:nvPicPr>
        <p:blipFill>
          <a:blip r:embed="rId3">
            <a:duotone>
              <a:prstClr val="black"/>
              <a:schemeClr val="accent2">
                <a:tint val="45000"/>
                <a:satMod val="400000"/>
              </a:schemeClr>
            </a:duotone>
          </a:blip>
          <a:stretch>
            <a:fillRect/>
          </a:stretch>
        </p:blipFill>
        <p:spPr>
          <a:xfrm flipH="1">
            <a:off x="2048557" y="1402784"/>
            <a:ext cx="1041400" cy="977900"/>
          </a:xfrm>
          <a:prstGeom prst="rect">
            <a:avLst/>
          </a:prstGeom>
        </p:spPr>
      </p:pic>
    </p:spTree>
    <p:extLst>
      <p:ext uri="{BB962C8B-B14F-4D97-AF65-F5344CB8AC3E}">
        <p14:creationId xmlns:p14="http://schemas.microsoft.com/office/powerpoint/2010/main" val="1566728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ED72AA-B74E-554E-B44E-3BCC730D39EE}"/>
              </a:ext>
            </a:extLst>
          </p:cNvPr>
          <p:cNvPicPr>
            <a:picLocks noChangeAspect="1"/>
          </p:cNvPicPr>
          <p:nvPr/>
        </p:nvPicPr>
        <p:blipFill>
          <a:blip r:embed="rId2"/>
          <a:stretch>
            <a:fillRect/>
          </a:stretch>
        </p:blipFill>
        <p:spPr>
          <a:xfrm>
            <a:off x="492637" y="1870008"/>
            <a:ext cx="8158726" cy="3117984"/>
          </a:xfrm>
          <a:prstGeom prst="rect">
            <a:avLst/>
          </a:prstGeom>
        </p:spPr>
      </p:pic>
    </p:spTree>
    <p:extLst>
      <p:ext uri="{BB962C8B-B14F-4D97-AF65-F5344CB8AC3E}">
        <p14:creationId xmlns:p14="http://schemas.microsoft.com/office/powerpoint/2010/main" val="32100156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B9C78E-84EA-3841-BCBC-0289484968A9}"/>
              </a:ext>
            </a:extLst>
          </p:cNvPr>
          <p:cNvSpPr/>
          <p:nvPr/>
        </p:nvSpPr>
        <p:spPr>
          <a:xfrm>
            <a:off x="408214" y="2939143"/>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a:t>
            </a:r>
          </a:p>
        </p:txBody>
      </p:sp>
      <p:sp>
        <p:nvSpPr>
          <p:cNvPr id="4" name="Rectangle 3">
            <a:extLst>
              <a:ext uri="{FF2B5EF4-FFF2-40B4-BE49-F238E27FC236}">
                <a16:creationId xmlns:a16="http://schemas.microsoft.com/office/drawing/2014/main" id="{C447AE87-A935-7343-94BA-75143FCD1AE2}"/>
              </a:ext>
            </a:extLst>
          </p:cNvPr>
          <p:cNvSpPr/>
          <p:nvPr/>
        </p:nvSpPr>
        <p:spPr>
          <a:xfrm>
            <a:off x="3062967" y="2939142"/>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a:t>
            </a:r>
          </a:p>
        </p:txBody>
      </p:sp>
      <p:sp>
        <p:nvSpPr>
          <p:cNvPr id="5" name="Rectangle 4">
            <a:extLst>
              <a:ext uri="{FF2B5EF4-FFF2-40B4-BE49-F238E27FC236}">
                <a16:creationId xmlns:a16="http://schemas.microsoft.com/office/drawing/2014/main" id="{B8CF6C4A-8A4E-CF45-998C-A9CF3EBFEB92}"/>
              </a:ext>
            </a:extLst>
          </p:cNvPr>
          <p:cNvSpPr/>
          <p:nvPr/>
        </p:nvSpPr>
        <p:spPr>
          <a:xfrm>
            <a:off x="5717720" y="2939143"/>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3</a:t>
            </a:r>
          </a:p>
        </p:txBody>
      </p:sp>
      <p:sp>
        <p:nvSpPr>
          <p:cNvPr id="6" name="Rectangle 5">
            <a:extLst>
              <a:ext uri="{FF2B5EF4-FFF2-40B4-BE49-F238E27FC236}">
                <a16:creationId xmlns:a16="http://schemas.microsoft.com/office/drawing/2014/main" id="{404A4305-65DB-6E40-8FDE-B140411CF1C5}"/>
              </a:ext>
            </a:extLst>
          </p:cNvPr>
          <p:cNvSpPr/>
          <p:nvPr/>
        </p:nvSpPr>
        <p:spPr>
          <a:xfrm>
            <a:off x="8098970" y="2939141"/>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4</a:t>
            </a:r>
          </a:p>
        </p:txBody>
      </p:sp>
      <p:grpSp>
        <p:nvGrpSpPr>
          <p:cNvPr id="10" name="Group 9">
            <a:extLst>
              <a:ext uri="{FF2B5EF4-FFF2-40B4-BE49-F238E27FC236}">
                <a16:creationId xmlns:a16="http://schemas.microsoft.com/office/drawing/2014/main" id="{A773879F-204D-4A48-8D1C-A2C3F6DECBCF}"/>
              </a:ext>
            </a:extLst>
          </p:cNvPr>
          <p:cNvGrpSpPr/>
          <p:nvPr/>
        </p:nvGrpSpPr>
        <p:grpSpPr>
          <a:xfrm>
            <a:off x="1039588" y="3086097"/>
            <a:ext cx="2023379" cy="187775"/>
            <a:chOff x="1039588" y="3086097"/>
            <a:chExt cx="2023379" cy="187775"/>
          </a:xfrm>
        </p:grpSpPr>
        <p:cxnSp>
          <p:nvCxnSpPr>
            <p:cNvPr id="8" name="Straight Connector 7">
              <a:extLst>
                <a:ext uri="{FF2B5EF4-FFF2-40B4-BE49-F238E27FC236}">
                  <a16:creationId xmlns:a16="http://schemas.microsoft.com/office/drawing/2014/main" id="{FAC9FE55-C466-834F-9CBB-C57977AE43B1}"/>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785F32F-A24F-7841-B6D3-7EB1D3122A2E}"/>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37B82F1F-F433-584D-9C08-EDB50CAF87BB}"/>
              </a:ext>
            </a:extLst>
          </p:cNvPr>
          <p:cNvGrpSpPr/>
          <p:nvPr/>
        </p:nvGrpSpPr>
        <p:grpSpPr>
          <a:xfrm>
            <a:off x="3705223" y="3090181"/>
            <a:ext cx="2023379" cy="187775"/>
            <a:chOff x="1039588" y="3086097"/>
            <a:chExt cx="2023379" cy="187775"/>
          </a:xfrm>
        </p:grpSpPr>
        <p:cxnSp>
          <p:nvCxnSpPr>
            <p:cNvPr id="12" name="Straight Connector 11">
              <a:extLst>
                <a:ext uri="{FF2B5EF4-FFF2-40B4-BE49-F238E27FC236}">
                  <a16:creationId xmlns:a16="http://schemas.microsoft.com/office/drawing/2014/main" id="{F2EB1031-B79C-A54D-BA20-544970FA3B32}"/>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6C0ED7-CE2C-8F42-AF52-3D961F9697FA}"/>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17B68D28-9D8B-EB4A-8F79-5D60C2E30920}"/>
              </a:ext>
            </a:extLst>
          </p:cNvPr>
          <p:cNvGrpSpPr/>
          <p:nvPr/>
        </p:nvGrpSpPr>
        <p:grpSpPr>
          <a:xfrm>
            <a:off x="6215063" y="3086096"/>
            <a:ext cx="2023379" cy="187775"/>
            <a:chOff x="1039588" y="3086097"/>
            <a:chExt cx="2023379" cy="187775"/>
          </a:xfrm>
        </p:grpSpPr>
        <p:cxnSp>
          <p:nvCxnSpPr>
            <p:cNvPr id="15" name="Straight Connector 14">
              <a:extLst>
                <a:ext uri="{FF2B5EF4-FFF2-40B4-BE49-F238E27FC236}">
                  <a16:creationId xmlns:a16="http://schemas.microsoft.com/office/drawing/2014/main" id="{B457A9AE-8DE6-9247-A612-7EB6FC06C55B}"/>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97E2CAA-5795-D046-9693-2A8F07BC851F}"/>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7" name="Picture 16">
            <a:extLst>
              <a:ext uri="{FF2B5EF4-FFF2-40B4-BE49-F238E27FC236}">
                <a16:creationId xmlns:a16="http://schemas.microsoft.com/office/drawing/2014/main" id="{E78BA5F5-3CB5-0F48-AF3E-A09812058D87}"/>
              </a:ext>
            </a:extLst>
          </p:cNvPr>
          <p:cNvPicPr>
            <a:picLocks noChangeAspect="1"/>
          </p:cNvPicPr>
          <p:nvPr/>
        </p:nvPicPr>
        <p:blipFill>
          <a:blip r:embed="rId2">
            <a:duotone>
              <a:schemeClr val="accent6">
                <a:shade val="45000"/>
                <a:satMod val="135000"/>
              </a:schemeClr>
              <a:prstClr val="white"/>
            </a:duotone>
          </a:blip>
          <a:stretch>
            <a:fillRect/>
          </a:stretch>
        </p:blipFill>
        <p:spPr>
          <a:xfrm>
            <a:off x="2915106" y="3584129"/>
            <a:ext cx="932536" cy="932536"/>
          </a:xfrm>
          <a:prstGeom prst="rect">
            <a:avLst/>
          </a:prstGeom>
        </p:spPr>
      </p:pic>
      <p:pic>
        <p:nvPicPr>
          <p:cNvPr id="20" name="Picture 19">
            <a:extLst>
              <a:ext uri="{FF2B5EF4-FFF2-40B4-BE49-F238E27FC236}">
                <a16:creationId xmlns:a16="http://schemas.microsoft.com/office/drawing/2014/main" id="{072D5437-6CC2-2147-B9E2-39843C046222}"/>
              </a:ext>
            </a:extLst>
          </p:cNvPr>
          <p:cNvPicPr>
            <a:picLocks noChangeAspect="1"/>
          </p:cNvPicPr>
          <p:nvPr/>
        </p:nvPicPr>
        <p:blipFill>
          <a:blip r:embed="rId3">
            <a:duotone>
              <a:prstClr val="black"/>
              <a:schemeClr val="accent1">
                <a:tint val="45000"/>
                <a:satMod val="400000"/>
              </a:schemeClr>
            </a:duotone>
          </a:blip>
          <a:stretch>
            <a:fillRect/>
          </a:stretch>
        </p:blipFill>
        <p:spPr>
          <a:xfrm flipH="1">
            <a:off x="6354535" y="1398815"/>
            <a:ext cx="1041400" cy="977900"/>
          </a:xfrm>
          <a:prstGeom prst="rect">
            <a:avLst/>
          </a:prstGeom>
        </p:spPr>
      </p:pic>
      <p:sp>
        <p:nvSpPr>
          <p:cNvPr id="18" name="Rectangle 17">
            <a:extLst>
              <a:ext uri="{FF2B5EF4-FFF2-40B4-BE49-F238E27FC236}">
                <a16:creationId xmlns:a16="http://schemas.microsoft.com/office/drawing/2014/main" id="{68905445-02AA-7042-9DBE-A1DB09082CF3}"/>
              </a:ext>
            </a:extLst>
          </p:cNvPr>
          <p:cNvSpPr/>
          <p:nvPr/>
        </p:nvSpPr>
        <p:spPr>
          <a:xfrm>
            <a:off x="408214" y="2475819"/>
            <a:ext cx="8327571" cy="29391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47C36A71-9D9A-DF4D-BB16-B1C7334EEF57}"/>
              </a:ext>
            </a:extLst>
          </p:cNvPr>
          <p:cNvPicPr>
            <a:picLocks noChangeAspect="1"/>
          </p:cNvPicPr>
          <p:nvPr/>
        </p:nvPicPr>
        <p:blipFill>
          <a:blip r:embed="rId3">
            <a:duotone>
              <a:prstClr val="black"/>
              <a:schemeClr val="accent2">
                <a:tint val="45000"/>
                <a:satMod val="400000"/>
              </a:schemeClr>
            </a:duotone>
          </a:blip>
          <a:stretch>
            <a:fillRect/>
          </a:stretch>
        </p:blipFill>
        <p:spPr>
          <a:xfrm flipH="1">
            <a:off x="2048557" y="1402784"/>
            <a:ext cx="1041400" cy="977900"/>
          </a:xfrm>
          <a:prstGeom prst="rect">
            <a:avLst/>
          </a:prstGeom>
        </p:spPr>
      </p:pic>
      <p:pic>
        <p:nvPicPr>
          <p:cNvPr id="21" name="Picture 20">
            <a:extLst>
              <a:ext uri="{FF2B5EF4-FFF2-40B4-BE49-F238E27FC236}">
                <a16:creationId xmlns:a16="http://schemas.microsoft.com/office/drawing/2014/main" id="{B8365308-CD83-6F45-C804-D6F2E3C60571}"/>
              </a:ext>
            </a:extLst>
          </p:cNvPr>
          <p:cNvPicPr>
            <a:picLocks noChangeAspect="1"/>
          </p:cNvPicPr>
          <p:nvPr/>
        </p:nvPicPr>
        <p:blipFill>
          <a:blip r:embed="rId2"/>
          <a:stretch>
            <a:fillRect/>
          </a:stretch>
        </p:blipFill>
        <p:spPr>
          <a:xfrm>
            <a:off x="2915106" y="3575953"/>
            <a:ext cx="932536" cy="932536"/>
          </a:xfrm>
          <a:prstGeom prst="rect">
            <a:avLst/>
          </a:prstGeom>
        </p:spPr>
      </p:pic>
      <p:sp>
        <p:nvSpPr>
          <p:cNvPr id="2" name="Right Arrow 1">
            <a:extLst>
              <a:ext uri="{FF2B5EF4-FFF2-40B4-BE49-F238E27FC236}">
                <a16:creationId xmlns:a16="http://schemas.microsoft.com/office/drawing/2014/main" id="{5E3916EA-7E2F-12FF-7454-E5AD49FA7F38}"/>
              </a:ext>
            </a:extLst>
          </p:cNvPr>
          <p:cNvSpPr/>
          <p:nvPr/>
        </p:nvSpPr>
        <p:spPr>
          <a:xfrm rot="10800000">
            <a:off x="4346801" y="2872736"/>
            <a:ext cx="868135" cy="426720"/>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Callout 6">
            <a:extLst>
              <a:ext uri="{FF2B5EF4-FFF2-40B4-BE49-F238E27FC236}">
                <a16:creationId xmlns:a16="http://schemas.microsoft.com/office/drawing/2014/main" id="{18645CED-4E8F-1FF6-E964-AFC068EA1BB2}"/>
              </a:ext>
            </a:extLst>
          </p:cNvPr>
          <p:cNvSpPr/>
          <p:nvPr/>
        </p:nvSpPr>
        <p:spPr>
          <a:xfrm>
            <a:off x="4167865" y="1216995"/>
            <a:ext cx="1868262" cy="1438656"/>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Train out of section</a:t>
            </a:r>
          </a:p>
        </p:txBody>
      </p:sp>
    </p:spTree>
    <p:extLst>
      <p:ext uri="{BB962C8B-B14F-4D97-AF65-F5344CB8AC3E}">
        <p14:creationId xmlns:p14="http://schemas.microsoft.com/office/powerpoint/2010/main" val="2264928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B9C78E-84EA-3841-BCBC-0289484968A9}"/>
              </a:ext>
            </a:extLst>
          </p:cNvPr>
          <p:cNvSpPr/>
          <p:nvPr/>
        </p:nvSpPr>
        <p:spPr>
          <a:xfrm>
            <a:off x="408214" y="2939143"/>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a:t>
            </a:r>
          </a:p>
        </p:txBody>
      </p:sp>
      <p:sp>
        <p:nvSpPr>
          <p:cNvPr id="4" name="Rectangle 3">
            <a:extLst>
              <a:ext uri="{FF2B5EF4-FFF2-40B4-BE49-F238E27FC236}">
                <a16:creationId xmlns:a16="http://schemas.microsoft.com/office/drawing/2014/main" id="{C447AE87-A935-7343-94BA-75143FCD1AE2}"/>
              </a:ext>
            </a:extLst>
          </p:cNvPr>
          <p:cNvSpPr/>
          <p:nvPr/>
        </p:nvSpPr>
        <p:spPr>
          <a:xfrm>
            <a:off x="3062967" y="2939142"/>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a:t>
            </a:r>
          </a:p>
        </p:txBody>
      </p:sp>
      <p:sp>
        <p:nvSpPr>
          <p:cNvPr id="5" name="Rectangle 4">
            <a:extLst>
              <a:ext uri="{FF2B5EF4-FFF2-40B4-BE49-F238E27FC236}">
                <a16:creationId xmlns:a16="http://schemas.microsoft.com/office/drawing/2014/main" id="{B8CF6C4A-8A4E-CF45-998C-A9CF3EBFEB92}"/>
              </a:ext>
            </a:extLst>
          </p:cNvPr>
          <p:cNvSpPr/>
          <p:nvPr/>
        </p:nvSpPr>
        <p:spPr>
          <a:xfrm>
            <a:off x="5717720" y="2939143"/>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3</a:t>
            </a:r>
          </a:p>
        </p:txBody>
      </p:sp>
      <p:sp>
        <p:nvSpPr>
          <p:cNvPr id="6" name="Rectangle 5">
            <a:extLst>
              <a:ext uri="{FF2B5EF4-FFF2-40B4-BE49-F238E27FC236}">
                <a16:creationId xmlns:a16="http://schemas.microsoft.com/office/drawing/2014/main" id="{404A4305-65DB-6E40-8FDE-B140411CF1C5}"/>
              </a:ext>
            </a:extLst>
          </p:cNvPr>
          <p:cNvSpPr/>
          <p:nvPr/>
        </p:nvSpPr>
        <p:spPr>
          <a:xfrm>
            <a:off x="8098970" y="2939141"/>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4</a:t>
            </a:r>
          </a:p>
        </p:txBody>
      </p:sp>
      <p:grpSp>
        <p:nvGrpSpPr>
          <p:cNvPr id="10" name="Group 9">
            <a:extLst>
              <a:ext uri="{FF2B5EF4-FFF2-40B4-BE49-F238E27FC236}">
                <a16:creationId xmlns:a16="http://schemas.microsoft.com/office/drawing/2014/main" id="{A773879F-204D-4A48-8D1C-A2C3F6DECBCF}"/>
              </a:ext>
            </a:extLst>
          </p:cNvPr>
          <p:cNvGrpSpPr/>
          <p:nvPr/>
        </p:nvGrpSpPr>
        <p:grpSpPr>
          <a:xfrm>
            <a:off x="1039588" y="3086097"/>
            <a:ext cx="2023379" cy="187775"/>
            <a:chOff x="1039588" y="3086097"/>
            <a:chExt cx="2023379" cy="187775"/>
          </a:xfrm>
        </p:grpSpPr>
        <p:cxnSp>
          <p:nvCxnSpPr>
            <p:cNvPr id="8" name="Straight Connector 7">
              <a:extLst>
                <a:ext uri="{FF2B5EF4-FFF2-40B4-BE49-F238E27FC236}">
                  <a16:creationId xmlns:a16="http://schemas.microsoft.com/office/drawing/2014/main" id="{FAC9FE55-C466-834F-9CBB-C57977AE43B1}"/>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785F32F-A24F-7841-B6D3-7EB1D3122A2E}"/>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37B82F1F-F433-584D-9C08-EDB50CAF87BB}"/>
              </a:ext>
            </a:extLst>
          </p:cNvPr>
          <p:cNvGrpSpPr/>
          <p:nvPr/>
        </p:nvGrpSpPr>
        <p:grpSpPr>
          <a:xfrm>
            <a:off x="3705223" y="3090181"/>
            <a:ext cx="2023379" cy="187775"/>
            <a:chOff x="1039588" y="3086097"/>
            <a:chExt cx="2023379" cy="187775"/>
          </a:xfrm>
        </p:grpSpPr>
        <p:cxnSp>
          <p:nvCxnSpPr>
            <p:cNvPr id="12" name="Straight Connector 11">
              <a:extLst>
                <a:ext uri="{FF2B5EF4-FFF2-40B4-BE49-F238E27FC236}">
                  <a16:creationId xmlns:a16="http://schemas.microsoft.com/office/drawing/2014/main" id="{F2EB1031-B79C-A54D-BA20-544970FA3B32}"/>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6C0ED7-CE2C-8F42-AF52-3D961F9697FA}"/>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17B68D28-9D8B-EB4A-8F79-5D60C2E30920}"/>
              </a:ext>
            </a:extLst>
          </p:cNvPr>
          <p:cNvGrpSpPr/>
          <p:nvPr/>
        </p:nvGrpSpPr>
        <p:grpSpPr>
          <a:xfrm>
            <a:off x="6215063" y="3086096"/>
            <a:ext cx="2023379" cy="187775"/>
            <a:chOff x="1039588" y="3086097"/>
            <a:chExt cx="2023379" cy="187775"/>
          </a:xfrm>
        </p:grpSpPr>
        <p:cxnSp>
          <p:nvCxnSpPr>
            <p:cNvPr id="15" name="Straight Connector 14">
              <a:extLst>
                <a:ext uri="{FF2B5EF4-FFF2-40B4-BE49-F238E27FC236}">
                  <a16:creationId xmlns:a16="http://schemas.microsoft.com/office/drawing/2014/main" id="{B457A9AE-8DE6-9247-A612-7EB6FC06C55B}"/>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97E2CAA-5795-D046-9693-2A8F07BC851F}"/>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7" name="Picture 16">
            <a:extLst>
              <a:ext uri="{FF2B5EF4-FFF2-40B4-BE49-F238E27FC236}">
                <a16:creationId xmlns:a16="http://schemas.microsoft.com/office/drawing/2014/main" id="{E78BA5F5-3CB5-0F48-AF3E-A09812058D87}"/>
              </a:ext>
            </a:extLst>
          </p:cNvPr>
          <p:cNvPicPr>
            <a:picLocks noChangeAspect="1"/>
          </p:cNvPicPr>
          <p:nvPr/>
        </p:nvPicPr>
        <p:blipFill>
          <a:blip r:embed="rId2">
            <a:duotone>
              <a:schemeClr val="accent6">
                <a:shade val="45000"/>
                <a:satMod val="135000"/>
              </a:schemeClr>
              <a:prstClr val="white"/>
            </a:duotone>
          </a:blip>
          <a:stretch>
            <a:fillRect/>
          </a:stretch>
        </p:blipFill>
        <p:spPr>
          <a:xfrm>
            <a:off x="2915106" y="3584129"/>
            <a:ext cx="932536" cy="932536"/>
          </a:xfrm>
          <a:prstGeom prst="rect">
            <a:avLst/>
          </a:prstGeom>
        </p:spPr>
      </p:pic>
      <p:pic>
        <p:nvPicPr>
          <p:cNvPr id="20" name="Picture 19">
            <a:extLst>
              <a:ext uri="{FF2B5EF4-FFF2-40B4-BE49-F238E27FC236}">
                <a16:creationId xmlns:a16="http://schemas.microsoft.com/office/drawing/2014/main" id="{072D5437-6CC2-2147-B9E2-39843C046222}"/>
              </a:ext>
            </a:extLst>
          </p:cNvPr>
          <p:cNvPicPr>
            <a:picLocks noChangeAspect="1"/>
          </p:cNvPicPr>
          <p:nvPr/>
        </p:nvPicPr>
        <p:blipFill>
          <a:blip r:embed="rId3">
            <a:duotone>
              <a:prstClr val="black"/>
              <a:schemeClr val="accent1">
                <a:tint val="45000"/>
                <a:satMod val="400000"/>
              </a:schemeClr>
            </a:duotone>
          </a:blip>
          <a:stretch>
            <a:fillRect/>
          </a:stretch>
        </p:blipFill>
        <p:spPr>
          <a:xfrm flipH="1">
            <a:off x="6354535" y="1398815"/>
            <a:ext cx="1041400" cy="977900"/>
          </a:xfrm>
          <a:prstGeom prst="rect">
            <a:avLst/>
          </a:prstGeom>
        </p:spPr>
      </p:pic>
      <p:sp>
        <p:nvSpPr>
          <p:cNvPr id="18" name="Rectangle 17">
            <a:extLst>
              <a:ext uri="{FF2B5EF4-FFF2-40B4-BE49-F238E27FC236}">
                <a16:creationId xmlns:a16="http://schemas.microsoft.com/office/drawing/2014/main" id="{68905445-02AA-7042-9DBE-A1DB09082CF3}"/>
              </a:ext>
            </a:extLst>
          </p:cNvPr>
          <p:cNvSpPr/>
          <p:nvPr/>
        </p:nvSpPr>
        <p:spPr>
          <a:xfrm>
            <a:off x="408214" y="2475819"/>
            <a:ext cx="8327571" cy="29391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47C36A71-9D9A-DF4D-BB16-B1C7334EEF57}"/>
              </a:ext>
            </a:extLst>
          </p:cNvPr>
          <p:cNvPicPr>
            <a:picLocks noChangeAspect="1"/>
          </p:cNvPicPr>
          <p:nvPr/>
        </p:nvPicPr>
        <p:blipFill>
          <a:blip r:embed="rId3">
            <a:duotone>
              <a:prstClr val="black"/>
              <a:schemeClr val="accent2">
                <a:tint val="45000"/>
                <a:satMod val="400000"/>
              </a:schemeClr>
            </a:duotone>
          </a:blip>
          <a:stretch>
            <a:fillRect/>
          </a:stretch>
        </p:blipFill>
        <p:spPr>
          <a:xfrm flipH="1">
            <a:off x="2048557" y="1402784"/>
            <a:ext cx="1041400" cy="977900"/>
          </a:xfrm>
          <a:prstGeom prst="rect">
            <a:avLst/>
          </a:prstGeom>
        </p:spPr>
      </p:pic>
    </p:spTree>
    <p:extLst>
      <p:ext uri="{BB962C8B-B14F-4D97-AF65-F5344CB8AC3E}">
        <p14:creationId xmlns:p14="http://schemas.microsoft.com/office/powerpoint/2010/main" val="20961669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54D696-0A5C-1845-B62E-22DE9BA2450F}"/>
              </a:ext>
            </a:extLst>
          </p:cNvPr>
          <p:cNvSpPr/>
          <p:nvPr/>
        </p:nvSpPr>
        <p:spPr>
          <a:xfrm>
            <a:off x="408214" y="2501321"/>
            <a:ext cx="8327571" cy="29391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BB9C78E-84EA-3841-BCBC-0289484968A9}"/>
              </a:ext>
            </a:extLst>
          </p:cNvPr>
          <p:cNvSpPr/>
          <p:nvPr/>
        </p:nvSpPr>
        <p:spPr>
          <a:xfrm>
            <a:off x="408214" y="2939143"/>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a:t>
            </a:r>
          </a:p>
        </p:txBody>
      </p:sp>
      <p:sp>
        <p:nvSpPr>
          <p:cNvPr id="4" name="Rectangle 3">
            <a:extLst>
              <a:ext uri="{FF2B5EF4-FFF2-40B4-BE49-F238E27FC236}">
                <a16:creationId xmlns:a16="http://schemas.microsoft.com/office/drawing/2014/main" id="{C447AE87-A935-7343-94BA-75143FCD1AE2}"/>
              </a:ext>
            </a:extLst>
          </p:cNvPr>
          <p:cNvSpPr/>
          <p:nvPr/>
        </p:nvSpPr>
        <p:spPr>
          <a:xfrm>
            <a:off x="3062967" y="2939142"/>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a:t>
            </a:r>
          </a:p>
        </p:txBody>
      </p:sp>
      <p:sp>
        <p:nvSpPr>
          <p:cNvPr id="5" name="Rectangle 4">
            <a:extLst>
              <a:ext uri="{FF2B5EF4-FFF2-40B4-BE49-F238E27FC236}">
                <a16:creationId xmlns:a16="http://schemas.microsoft.com/office/drawing/2014/main" id="{B8CF6C4A-8A4E-CF45-998C-A9CF3EBFEB92}"/>
              </a:ext>
            </a:extLst>
          </p:cNvPr>
          <p:cNvSpPr/>
          <p:nvPr/>
        </p:nvSpPr>
        <p:spPr>
          <a:xfrm>
            <a:off x="5717720" y="2939143"/>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3</a:t>
            </a:r>
          </a:p>
        </p:txBody>
      </p:sp>
      <p:sp>
        <p:nvSpPr>
          <p:cNvPr id="6" name="Rectangle 5">
            <a:extLst>
              <a:ext uri="{FF2B5EF4-FFF2-40B4-BE49-F238E27FC236}">
                <a16:creationId xmlns:a16="http://schemas.microsoft.com/office/drawing/2014/main" id="{404A4305-65DB-6E40-8FDE-B140411CF1C5}"/>
              </a:ext>
            </a:extLst>
          </p:cNvPr>
          <p:cNvSpPr/>
          <p:nvPr/>
        </p:nvSpPr>
        <p:spPr>
          <a:xfrm>
            <a:off x="8098970" y="2939141"/>
            <a:ext cx="636815" cy="489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4</a:t>
            </a:r>
          </a:p>
        </p:txBody>
      </p:sp>
      <p:grpSp>
        <p:nvGrpSpPr>
          <p:cNvPr id="10" name="Group 9">
            <a:extLst>
              <a:ext uri="{FF2B5EF4-FFF2-40B4-BE49-F238E27FC236}">
                <a16:creationId xmlns:a16="http://schemas.microsoft.com/office/drawing/2014/main" id="{A773879F-204D-4A48-8D1C-A2C3F6DECBCF}"/>
              </a:ext>
            </a:extLst>
          </p:cNvPr>
          <p:cNvGrpSpPr/>
          <p:nvPr/>
        </p:nvGrpSpPr>
        <p:grpSpPr>
          <a:xfrm>
            <a:off x="1039588" y="3086097"/>
            <a:ext cx="2023379" cy="187775"/>
            <a:chOff x="1039588" y="3086097"/>
            <a:chExt cx="2023379" cy="187775"/>
          </a:xfrm>
        </p:grpSpPr>
        <p:cxnSp>
          <p:nvCxnSpPr>
            <p:cNvPr id="8" name="Straight Connector 7">
              <a:extLst>
                <a:ext uri="{FF2B5EF4-FFF2-40B4-BE49-F238E27FC236}">
                  <a16:creationId xmlns:a16="http://schemas.microsoft.com/office/drawing/2014/main" id="{FAC9FE55-C466-834F-9CBB-C57977AE43B1}"/>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785F32F-A24F-7841-B6D3-7EB1D3122A2E}"/>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37B82F1F-F433-584D-9C08-EDB50CAF87BB}"/>
              </a:ext>
            </a:extLst>
          </p:cNvPr>
          <p:cNvGrpSpPr/>
          <p:nvPr/>
        </p:nvGrpSpPr>
        <p:grpSpPr>
          <a:xfrm>
            <a:off x="3705223" y="3090181"/>
            <a:ext cx="2023379" cy="187775"/>
            <a:chOff x="1039588" y="3086097"/>
            <a:chExt cx="2023379" cy="187775"/>
          </a:xfrm>
        </p:grpSpPr>
        <p:cxnSp>
          <p:nvCxnSpPr>
            <p:cNvPr id="12" name="Straight Connector 11">
              <a:extLst>
                <a:ext uri="{FF2B5EF4-FFF2-40B4-BE49-F238E27FC236}">
                  <a16:creationId xmlns:a16="http://schemas.microsoft.com/office/drawing/2014/main" id="{F2EB1031-B79C-A54D-BA20-544970FA3B32}"/>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6C0ED7-CE2C-8F42-AF52-3D961F9697FA}"/>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17B68D28-9D8B-EB4A-8F79-5D60C2E30920}"/>
              </a:ext>
            </a:extLst>
          </p:cNvPr>
          <p:cNvGrpSpPr/>
          <p:nvPr/>
        </p:nvGrpSpPr>
        <p:grpSpPr>
          <a:xfrm>
            <a:off x="6215063" y="3086096"/>
            <a:ext cx="2023379" cy="187775"/>
            <a:chOff x="1039588" y="3086097"/>
            <a:chExt cx="2023379" cy="187775"/>
          </a:xfrm>
        </p:grpSpPr>
        <p:cxnSp>
          <p:nvCxnSpPr>
            <p:cNvPr id="15" name="Straight Connector 14">
              <a:extLst>
                <a:ext uri="{FF2B5EF4-FFF2-40B4-BE49-F238E27FC236}">
                  <a16:creationId xmlns:a16="http://schemas.microsoft.com/office/drawing/2014/main" id="{B457A9AE-8DE6-9247-A612-7EB6FC06C55B}"/>
                </a:ext>
              </a:extLst>
            </p:cNvPr>
            <p:cNvCxnSpPr>
              <a:cxnSpLocks/>
            </p:cNvCxnSpPr>
            <p:nvPr/>
          </p:nvCxnSpPr>
          <p:spPr>
            <a:xfrm flipV="1">
              <a:off x="1045029" y="3086097"/>
              <a:ext cx="201793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97E2CAA-5795-D046-9693-2A8F07BC851F}"/>
                </a:ext>
              </a:extLst>
            </p:cNvPr>
            <p:cNvCxnSpPr>
              <a:cxnSpLocks/>
            </p:cNvCxnSpPr>
            <p:nvPr/>
          </p:nvCxnSpPr>
          <p:spPr>
            <a:xfrm flipV="1">
              <a:off x="1039588" y="3273871"/>
              <a:ext cx="2017938" cy="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0" name="Picture 19">
            <a:extLst>
              <a:ext uri="{FF2B5EF4-FFF2-40B4-BE49-F238E27FC236}">
                <a16:creationId xmlns:a16="http://schemas.microsoft.com/office/drawing/2014/main" id="{072D5437-6CC2-2147-B9E2-39843C046222}"/>
              </a:ext>
            </a:extLst>
          </p:cNvPr>
          <p:cNvPicPr>
            <a:picLocks noChangeAspect="1"/>
          </p:cNvPicPr>
          <p:nvPr/>
        </p:nvPicPr>
        <p:blipFill>
          <a:blip r:embed="rId2">
            <a:duotone>
              <a:prstClr val="black"/>
              <a:schemeClr val="accent1">
                <a:tint val="45000"/>
                <a:satMod val="400000"/>
              </a:schemeClr>
            </a:duotone>
          </a:blip>
          <a:stretch>
            <a:fillRect/>
          </a:stretch>
        </p:blipFill>
        <p:spPr>
          <a:xfrm flipH="1">
            <a:off x="6354535" y="1398815"/>
            <a:ext cx="1041400" cy="977900"/>
          </a:xfrm>
          <a:prstGeom prst="rect">
            <a:avLst/>
          </a:prstGeom>
        </p:spPr>
      </p:pic>
      <p:sp>
        <p:nvSpPr>
          <p:cNvPr id="19" name="Right Arrow 18">
            <a:extLst>
              <a:ext uri="{FF2B5EF4-FFF2-40B4-BE49-F238E27FC236}">
                <a16:creationId xmlns:a16="http://schemas.microsoft.com/office/drawing/2014/main" id="{898DB6B2-349D-D64F-B1D0-2463DFAE4F2A}"/>
              </a:ext>
            </a:extLst>
          </p:cNvPr>
          <p:cNvSpPr/>
          <p:nvPr/>
        </p:nvSpPr>
        <p:spPr>
          <a:xfrm rot="4418166">
            <a:off x="1374922" y="1586905"/>
            <a:ext cx="1007357" cy="306439"/>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22428966-570F-8C45-9D5A-8A70100C543F}"/>
              </a:ext>
            </a:extLst>
          </p:cNvPr>
          <p:cNvSpPr txBox="1"/>
          <p:nvPr/>
        </p:nvSpPr>
        <p:spPr>
          <a:xfrm>
            <a:off x="278207" y="670290"/>
            <a:ext cx="2401619" cy="584775"/>
          </a:xfrm>
          <a:prstGeom prst="rect">
            <a:avLst/>
          </a:prstGeom>
          <a:noFill/>
        </p:spPr>
        <p:txBody>
          <a:bodyPr wrap="none" rtlCol="0">
            <a:spAutoFit/>
          </a:bodyPr>
          <a:lstStyle/>
          <a:p>
            <a:r>
              <a:rPr lang="en-GB" sz="3200" dirty="0"/>
              <a:t>Block Section</a:t>
            </a:r>
          </a:p>
        </p:txBody>
      </p:sp>
      <p:sp>
        <p:nvSpPr>
          <p:cNvPr id="23" name="TextBox 22">
            <a:extLst>
              <a:ext uri="{FF2B5EF4-FFF2-40B4-BE49-F238E27FC236}">
                <a16:creationId xmlns:a16="http://schemas.microsoft.com/office/drawing/2014/main" id="{FE5470C3-CB6D-464D-B813-D26F28FF54F5}"/>
              </a:ext>
            </a:extLst>
          </p:cNvPr>
          <p:cNvSpPr txBox="1"/>
          <p:nvPr/>
        </p:nvSpPr>
        <p:spPr>
          <a:xfrm>
            <a:off x="1479017" y="274634"/>
            <a:ext cx="5654704" cy="707886"/>
          </a:xfrm>
          <a:prstGeom prst="rect">
            <a:avLst/>
          </a:prstGeom>
          <a:noFill/>
        </p:spPr>
        <p:txBody>
          <a:bodyPr wrap="square" rtlCol="0">
            <a:spAutoFit/>
          </a:bodyPr>
          <a:lstStyle/>
          <a:p>
            <a:pPr algn="ctr"/>
            <a:r>
              <a:rPr lang="en-GB" sz="4000" b="1" dirty="0"/>
              <a:t>Absolute Block</a:t>
            </a:r>
            <a:endParaRPr lang="en-GB" sz="3200" b="1" dirty="0"/>
          </a:p>
        </p:txBody>
      </p:sp>
      <p:sp>
        <p:nvSpPr>
          <p:cNvPr id="24" name="TextBox 23">
            <a:extLst>
              <a:ext uri="{FF2B5EF4-FFF2-40B4-BE49-F238E27FC236}">
                <a16:creationId xmlns:a16="http://schemas.microsoft.com/office/drawing/2014/main" id="{E08CA9AF-8942-D742-A316-44FD41D1FBB2}"/>
              </a:ext>
            </a:extLst>
          </p:cNvPr>
          <p:cNvSpPr txBox="1"/>
          <p:nvPr/>
        </p:nvSpPr>
        <p:spPr>
          <a:xfrm>
            <a:off x="408214" y="5375620"/>
            <a:ext cx="8485063" cy="1200329"/>
          </a:xfrm>
          <a:prstGeom prst="rect">
            <a:avLst/>
          </a:prstGeom>
          <a:noFill/>
        </p:spPr>
        <p:txBody>
          <a:bodyPr wrap="square" rtlCol="0">
            <a:spAutoFit/>
          </a:bodyPr>
          <a:lstStyle/>
          <a:p>
            <a:pPr algn="ctr"/>
            <a:r>
              <a:rPr lang="en-GB" sz="3600" dirty="0"/>
              <a:t>Offer / Accept</a:t>
            </a:r>
          </a:p>
          <a:p>
            <a:pPr algn="ctr"/>
            <a:r>
              <a:rPr lang="en-GB" sz="3600" dirty="0"/>
              <a:t>Train entering section / Train out of section</a:t>
            </a:r>
            <a:endParaRPr lang="en-GB" sz="2800" dirty="0"/>
          </a:p>
        </p:txBody>
      </p:sp>
      <p:sp>
        <p:nvSpPr>
          <p:cNvPr id="22" name="Right Arrow 21">
            <a:extLst>
              <a:ext uri="{FF2B5EF4-FFF2-40B4-BE49-F238E27FC236}">
                <a16:creationId xmlns:a16="http://schemas.microsoft.com/office/drawing/2014/main" id="{4D442F7E-0C17-13BE-8D31-F811BA8E7770}"/>
              </a:ext>
            </a:extLst>
          </p:cNvPr>
          <p:cNvSpPr/>
          <p:nvPr/>
        </p:nvSpPr>
        <p:spPr>
          <a:xfrm rot="10800000">
            <a:off x="4346801" y="2811776"/>
            <a:ext cx="868135" cy="426720"/>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Arrow 24">
            <a:extLst>
              <a:ext uri="{FF2B5EF4-FFF2-40B4-BE49-F238E27FC236}">
                <a16:creationId xmlns:a16="http://schemas.microsoft.com/office/drawing/2014/main" id="{A5F8E92E-2170-F130-6108-0D08EBBE0E8A}"/>
              </a:ext>
            </a:extLst>
          </p:cNvPr>
          <p:cNvSpPr/>
          <p:nvPr/>
        </p:nvSpPr>
        <p:spPr>
          <a:xfrm>
            <a:off x="4474710" y="3102638"/>
            <a:ext cx="868135" cy="426720"/>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332A818D-DC44-C102-F93C-BCE335CF729D}"/>
              </a:ext>
            </a:extLst>
          </p:cNvPr>
          <p:cNvCxnSpPr/>
          <p:nvPr/>
        </p:nvCxnSpPr>
        <p:spPr>
          <a:xfrm>
            <a:off x="962962" y="2363251"/>
            <a:ext cx="2017938"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70345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B84341-46AB-B144-AF51-F1A5DA661540}"/>
              </a:ext>
            </a:extLst>
          </p:cNvPr>
          <p:cNvPicPr>
            <a:picLocks noChangeAspect="1"/>
          </p:cNvPicPr>
          <p:nvPr/>
        </p:nvPicPr>
        <p:blipFill>
          <a:blip r:embed="rId3"/>
          <a:stretch>
            <a:fillRect/>
          </a:stretch>
        </p:blipFill>
        <p:spPr>
          <a:xfrm>
            <a:off x="1588756" y="2937290"/>
            <a:ext cx="6031271" cy="3464773"/>
          </a:xfrm>
          <a:prstGeom prst="rect">
            <a:avLst/>
          </a:prstGeom>
        </p:spPr>
      </p:pic>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3293209"/>
          </a:xfrm>
          <a:prstGeom prst="rect">
            <a:avLst/>
          </a:prstGeom>
          <a:noFill/>
        </p:spPr>
        <p:txBody>
          <a:bodyPr wrap="square" rtlCol="0">
            <a:spAutoFit/>
          </a:bodyPr>
          <a:lstStyle/>
          <a:p>
            <a:pPr algn="ctr"/>
            <a:r>
              <a:rPr lang="en-GB" sz="3600" b="1" dirty="0"/>
              <a:t>Mechanical Signalling: Semaphore signals</a:t>
            </a:r>
          </a:p>
          <a:p>
            <a:endParaRPr lang="en-GB" sz="2400" dirty="0"/>
          </a:p>
          <a:p>
            <a:endParaRPr lang="en-GB" sz="2400" dirty="0"/>
          </a:p>
          <a:p>
            <a:r>
              <a:rPr lang="en-GB" sz="2800" dirty="0"/>
              <a:t>Two types of signals: </a:t>
            </a:r>
            <a:r>
              <a:rPr lang="en-GB" sz="2800" b="1" dirty="0"/>
              <a:t>distant</a:t>
            </a:r>
            <a:r>
              <a:rPr lang="en-GB" sz="2800" dirty="0"/>
              <a:t> and </a:t>
            </a:r>
            <a:r>
              <a:rPr lang="en-GB" sz="2800" b="1" dirty="0"/>
              <a:t>stop/home</a:t>
            </a:r>
          </a:p>
          <a:p>
            <a:endParaRPr lang="en-GB" sz="2800" b="1" dirty="0"/>
          </a:p>
          <a:p>
            <a:r>
              <a:rPr lang="en-GB" sz="2800" dirty="0"/>
              <a:t>Different railway companies couldn’t agree on up/down!</a:t>
            </a:r>
          </a:p>
          <a:p>
            <a:pPr algn="ctr"/>
            <a:endParaRPr lang="en-GB" sz="4000" b="1" dirty="0"/>
          </a:p>
        </p:txBody>
      </p:sp>
    </p:spTree>
    <p:extLst>
      <p:ext uri="{BB962C8B-B14F-4D97-AF65-F5344CB8AC3E}">
        <p14:creationId xmlns:p14="http://schemas.microsoft.com/office/powerpoint/2010/main" val="2992995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Signal box</a:t>
            </a:r>
            <a:endParaRPr lang="en-GB" sz="4000" b="1" dirty="0"/>
          </a:p>
        </p:txBody>
      </p:sp>
      <p:pic>
        <p:nvPicPr>
          <p:cNvPr id="2" name="Picture 1">
            <a:extLst>
              <a:ext uri="{FF2B5EF4-FFF2-40B4-BE49-F238E27FC236}">
                <a16:creationId xmlns:a16="http://schemas.microsoft.com/office/drawing/2014/main" id="{249A8EB5-127E-0948-A407-AFB8E7ACB7F7}"/>
              </a:ext>
            </a:extLst>
          </p:cNvPr>
          <p:cNvPicPr>
            <a:picLocks noChangeAspect="1"/>
          </p:cNvPicPr>
          <p:nvPr/>
        </p:nvPicPr>
        <p:blipFill>
          <a:blip r:embed="rId2"/>
          <a:stretch>
            <a:fillRect/>
          </a:stretch>
        </p:blipFill>
        <p:spPr>
          <a:xfrm>
            <a:off x="211743" y="1775139"/>
            <a:ext cx="4203700" cy="3810000"/>
          </a:xfrm>
          <a:prstGeom prst="rect">
            <a:avLst/>
          </a:prstGeom>
        </p:spPr>
      </p:pic>
      <p:pic>
        <p:nvPicPr>
          <p:cNvPr id="7" name="Picture 6">
            <a:extLst>
              <a:ext uri="{FF2B5EF4-FFF2-40B4-BE49-F238E27FC236}">
                <a16:creationId xmlns:a16="http://schemas.microsoft.com/office/drawing/2014/main" id="{5D1EFF14-0A50-4645-BA21-77B9CF1FBBD6}"/>
              </a:ext>
            </a:extLst>
          </p:cNvPr>
          <p:cNvPicPr>
            <a:picLocks noChangeAspect="1"/>
          </p:cNvPicPr>
          <p:nvPr/>
        </p:nvPicPr>
        <p:blipFill>
          <a:blip r:embed="rId3"/>
          <a:stretch>
            <a:fillRect/>
          </a:stretch>
        </p:blipFill>
        <p:spPr>
          <a:xfrm>
            <a:off x="5176687" y="3960661"/>
            <a:ext cx="3599013" cy="2699260"/>
          </a:xfrm>
          <a:prstGeom prst="rect">
            <a:avLst/>
          </a:prstGeom>
        </p:spPr>
      </p:pic>
      <p:pic>
        <p:nvPicPr>
          <p:cNvPr id="10" name="Picture 9">
            <a:extLst>
              <a:ext uri="{FF2B5EF4-FFF2-40B4-BE49-F238E27FC236}">
                <a16:creationId xmlns:a16="http://schemas.microsoft.com/office/drawing/2014/main" id="{215B3B4A-4891-DE45-AAB1-9094846C2317}"/>
              </a:ext>
            </a:extLst>
          </p:cNvPr>
          <p:cNvPicPr>
            <a:picLocks noChangeAspect="1"/>
          </p:cNvPicPr>
          <p:nvPr/>
        </p:nvPicPr>
        <p:blipFill>
          <a:blip r:embed="rId4"/>
          <a:stretch>
            <a:fillRect/>
          </a:stretch>
        </p:blipFill>
        <p:spPr>
          <a:xfrm>
            <a:off x="4572000" y="1166833"/>
            <a:ext cx="4203700" cy="2372792"/>
          </a:xfrm>
          <a:prstGeom prst="rect">
            <a:avLst/>
          </a:prstGeom>
        </p:spPr>
      </p:pic>
    </p:spTree>
    <p:extLst>
      <p:ext uri="{BB962C8B-B14F-4D97-AF65-F5344CB8AC3E}">
        <p14:creationId xmlns:p14="http://schemas.microsoft.com/office/powerpoint/2010/main" val="78913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Lever frame</a:t>
            </a:r>
            <a:endParaRPr lang="en-GB" sz="4000" b="1" dirty="0"/>
          </a:p>
        </p:txBody>
      </p:sp>
      <p:pic>
        <p:nvPicPr>
          <p:cNvPr id="4" name="Picture 3">
            <a:extLst>
              <a:ext uri="{FF2B5EF4-FFF2-40B4-BE49-F238E27FC236}">
                <a16:creationId xmlns:a16="http://schemas.microsoft.com/office/drawing/2014/main" id="{A9CA021C-3CCE-9142-ACF6-001CC98EAEDA}"/>
              </a:ext>
            </a:extLst>
          </p:cNvPr>
          <p:cNvPicPr>
            <a:picLocks noChangeAspect="1"/>
          </p:cNvPicPr>
          <p:nvPr/>
        </p:nvPicPr>
        <p:blipFill>
          <a:blip r:embed="rId2"/>
          <a:stretch>
            <a:fillRect/>
          </a:stretch>
        </p:blipFill>
        <p:spPr>
          <a:xfrm>
            <a:off x="309715" y="1001869"/>
            <a:ext cx="8649707" cy="4854261"/>
          </a:xfrm>
          <a:prstGeom prst="rect">
            <a:avLst/>
          </a:prstGeom>
        </p:spPr>
      </p:pic>
      <p:sp>
        <p:nvSpPr>
          <p:cNvPr id="6" name="TextBox 5">
            <a:extLst>
              <a:ext uri="{FF2B5EF4-FFF2-40B4-BE49-F238E27FC236}">
                <a16:creationId xmlns:a16="http://schemas.microsoft.com/office/drawing/2014/main" id="{8A21BF31-2B4B-1547-98C1-883B6967FE36}"/>
              </a:ext>
            </a:extLst>
          </p:cNvPr>
          <p:cNvSpPr txBox="1"/>
          <p:nvPr/>
        </p:nvSpPr>
        <p:spPr>
          <a:xfrm>
            <a:off x="309714" y="5954104"/>
            <a:ext cx="8649708" cy="523220"/>
          </a:xfrm>
          <a:prstGeom prst="rect">
            <a:avLst/>
          </a:prstGeom>
          <a:solidFill>
            <a:schemeClr val="bg1">
              <a:lumMod val="75000"/>
            </a:schemeClr>
          </a:solidFill>
        </p:spPr>
        <p:txBody>
          <a:bodyPr wrap="square" rtlCol="0">
            <a:spAutoFit/>
          </a:bodyPr>
          <a:lstStyle/>
          <a:p>
            <a:pPr algn="ctr"/>
            <a:r>
              <a:rPr lang="en-GB" sz="2800" b="1" dirty="0">
                <a:solidFill>
                  <a:srgbClr val="FF0000"/>
                </a:solidFill>
              </a:rPr>
              <a:t>Stop signals   </a:t>
            </a:r>
            <a:r>
              <a:rPr lang="en-GB" sz="2800" b="1" dirty="0">
                <a:solidFill>
                  <a:srgbClr val="FFFF00"/>
                </a:solidFill>
              </a:rPr>
              <a:t>Distant signals   </a:t>
            </a:r>
            <a:r>
              <a:rPr lang="en-GB" sz="2800" b="1" dirty="0"/>
              <a:t>Points   </a:t>
            </a:r>
            <a:r>
              <a:rPr lang="en-GB" sz="2800" b="1" dirty="0">
                <a:solidFill>
                  <a:srgbClr val="00B0F0"/>
                </a:solidFill>
              </a:rPr>
              <a:t>Point locks   </a:t>
            </a:r>
            <a:r>
              <a:rPr lang="en-GB" sz="2800" b="1" dirty="0">
                <a:solidFill>
                  <a:schemeClr val="bg1"/>
                </a:solidFill>
              </a:rPr>
              <a:t>Spare</a:t>
            </a:r>
            <a:endParaRPr lang="en-GB" sz="3200" b="1" dirty="0">
              <a:solidFill>
                <a:schemeClr val="bg1"/>
              </a:solidFill>
            </a:endParaRPr>
          </a:p>
        </p:txBody>
      </p:sp>
    </p:spTree>
    <p:extLst>
      <p:ext uri="{BB962C8B-B14F-4D97-AF65-F5344CB8AC3E}">
        <p14:creationId xmlns:p14="http://schemas.microsoft.com/office/powerpoint/2010/main" val="1931410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Diagram</a:t>
            </a:r>
            <a:endParaRPr lang="en-GB" sz="4000" b="1" dirty="0"/>
          </a:p>
        </p:txBody>
      </p:sp>
      <p:pic>
        <p:nvPicPr>
          <p:cNvPr id="5" name="Picture 4">
            <a:extLst>
              <a:ext uri="{FF2B5EF4-FFF2-40B4-BE49-F238E27FC236}">
                <a16:creationId xmlns:a16="http://schemas.microsoft.com/office/drawing/2014/main" id="{E49A0604-26AA-B849-B046-B6CCA41579BF}"/>
              </a:ext>
            </a:extLst>
          </p:cNvPr>
          <p:cNvPicPr>
            <a:picLocks noChangeAspect="1"/>
          </p:cNvPicPr>
          <p:nvPr/>
        </p:nvPicPr>
        <p:blipFill>
          <a:blip r:embed="rId2"/>
          <a:stretch>
            <a:fillRect/>
          </a:stretch>
        </p:blipFill>
        <p:spPr>
          <a:xfrm>
            <a:off x="0" y="1719726"/>
            <a:ext cx="9144000" cy="3647150"/>
          </a:xfrm>
          <a:prstGeom prst="rect">
            <a:avLst/>
          </a:prstGeom>
        </p:spPr>
      </p:pic>
    </p:spTree>
    <p:extLst>
      <p:ext uri="{BB962C8B-B14F-4D97-AF65-F5344CB8AC3E}">
        <p14:creationId xmlns:p14="http://schemas.microsoft.com/office/powerpoint/2010/main" val="1310394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Diagram</a:t>
            </a:r>
            <a:endParaRPr lang="en-GB" sz="4000" b="1" dirty="0"/>
          </a:p>
        </p:txBody>
      </p:sp>
      <p:pic>
        <p:nvPicPr>
          <p:cNvPr id="5" name="Picture 4">
            <a:extLst>
              <a:ext uri="{FF2B5EF4-FFF2-40B4-BE49-F238E27FC236}">
                <a16:creationId xmlns:a16="http://schemas.microsoft.com/office/drawing/2014/main" id="{E49A0604-26AA-B849-B046-B6CCA41579BF}"/>
              </a:ext>
            </a:extLst>
          </p:cNvPr>
          <p:cNvPicPr>
            <a:picLocks noChangeAspect="1"/>
          </p:cNvPicPr>
          <p:nvPr/>
        </p:nvPicPr>
        <p:blipFill rotWithShape="1">
          <a:blip r:embed="rId2"/>
          <a:srcRect l="53246" r="21533" b="45174"/>
          <a:stretch/>
        </p:blipFill>
        <p:spPr>
          <a:xfrm>
            <a:off x="1187737" y="791176"/>
            <a:ext cx="6768525" cy="5868745"/>
          </a:xfrm>
          <a:prstGeom prst="rect">
            <a:avLst/>
          </a:prstGeom>
        </p:spPr>
      </p:pic>
    </p:spTree>
    <p:extLst>
      <p:ext uri="{BB962C8B-B14F-4D97-AF65-F5344CB8AC3E}">
        <p14:creationId xmlns:p14="http://schemas.microsoft.com/office/powerpoint/2010/main" val="1705144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Rods and wires</a:t>
            </a:r>
            <a:endParaRPr lang="en-GB" sz="4000" b="1" dirty="0"/>
          </a:p>
        </p:txBody>
      </p:sp>
      <p:pic>
        <p:nvPicPr>
          <p:cNvPr id="2" name="Picture 1">
            <a:extLst>
              <a:ext uri="{FF2B5EF4-FFF2-40B4-BE49-F238E27FC236}">
                <a16:creationId xmlns:a16="http://schemas.microsoft.com/office/drawing/2014/main" id="{66FEF735-7A05-064B-ACB8-BCEDC446CF88}"/>
              </a:ext>
            </a:extLst>
          </p:cNvPr>
          <p:cNvPicPr>
            <a:picLocks noChangeAspect="1"/>
          </p:cNvPicPr>
          <p:nvPr/>
        </p:nvPicPr>
        <p:blipFill>
          <a:blip r:embed="rId2"/>
          <a:stretch>
            <a:fillRect/>
          </a:stretch>
        </p:blipFill>
        <p:spPr>
          <a:xfrm>
            <a:off x="440343" y="791283"/>
            <a:ext cx="8246456" cy="5334426"/>
          </a:xfrm>
          <a:prstGeom prst="rect">
            <a:avLst/>
          </a:prstGeom>
        </p:spPr>
      </p:pic>
      <p:pic>
        <p:nvPicPr>
          <p:cNvPr id="5" name="Picture 4">
            <a:extLst>
              <a:ext uri="{FF2B5EF4-FFF2-40B4-BE49-F238E27FC236}">
                <a16:creationId xmlns:a16="http://schemas.microsoft.com/office/drawing/2014/main" id="{9B834B7E-CFEC-9940-A470-A080C0FDEEF0}"/>
              </a:ext>
            </a:extLst>
          </p:cNvPr>
          <p:cNvPicPr>
            <a:picLocks noChangeAspect="1"/>
          </p:cNvPicPr>
          <p:nvPr/>
        </p:nvPicPr>
        <p:blipFill>
          <a:blip r:embed="rId3"/>
          <a:stretch>
            <a:fillRect/>
          </a:stretch>
        </p:blipFill>
        <p:spPr>
          <a:xfrm>
            <a:off x="6146799" y="958712"/>
            <a:ext cx="2540000" cy="3378200"/>
          </a:xfrm>
          <a:prstGeom prst="rect">
            <a:avLst/>
          </a:prstGeom>
        </p:spPr>
      </p:pic>
      <p:sp>
        <p:nvSpPr>
          <p:cNvPr id="6" name="TextBox 5">
            <a:extLst>
              <a:ext uri="{FF2B5EF4-FFF2-40B4-BE49-F238E27FC236}">
                <a16:creationId xmlns:a16="http://schemas.microsoft.com/office/drawing/2014/main" id="{3BBFB4B6-2EFD-C247-A6C6-F796966F9E07}"/>
              </a:ext>
            </a:extLst>
          </p:cNvPr>
          <p:cNvSpPr txBox="1"/>
          <p:nvPr/>
        </p:nvSpPr>
        <p:spPr>
          <a:xfrm>
            <a:off x="114302" y="6125709"/>
            <a:ext cx="8589355" cy="492443"/>
          </a:xfrm>
          <a:prstGeom prst="rect">
            <a:avLst/>
          </a:prstGeom>
          <a:noFill/>
        </p:spPr>
        <p:txBody>
          <a:bodyPr wrap="square" rtlCol="0">
            <a:spAutoFit/>
          </a:bodyPr>
          <a:lstStyle/>
          <a:p>
            <a:pPr algn="ctr"/>
            <a:r>
              <a:rPr lang="en-GB" sz="2600" dirty="0"/>
              <a:t>1 mile for signals, 350 yards for points </a:t>
            </a:r>
            <a:r>
              <a:rPr lang="en-US" sz="2600" dirty="0"/>
              <a:t>➔ lots of signal boxes</a:t>
            </a:r>
            <a:endParaRPr lang="en-GB" sz="2600" dirty="0"/>
          </a:p>
        </p:txBody>
      </p:sp>
    </p:spTree>
    <p:extLst>
      <p:ext uri="{BB962C8B-B14F-4D97-AF65-F5344CB8AC3E}">
        <p14:creationId xmlns:p14="http://schemas.microsoft.com/office/powerpoint/2010/main" val="27190888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5D938C-C3DE-8B4E-A1E4-5EF8828BC52E}"/>
              </a:ext>
            </a:extLst>
          </p:cNvPr>
          <p:cNvPicPr>
            <a:picLocks noChangeAspect="1"/>
          </p:cNvPicPr>
          <p:nvPr/>
        </p:nvPicPr>
        <p:blipFill>
          <a:blip r:embed="rId2"/>
          <a:stretch>
            <a:fillRect/>
          </a:stretch>
        </p:blipFill>
        <p:spPr>
          <a:xfrm>
            <a:off x="596900" y="965200"/>
            <a:ext cx="7950200" cy="4927600"/>
          </a:xfrm>
          <a:prstGeom prst="rect">
            <a:avLst/>
          </a:prstGeom>
        </p:spPr>
      </p:pic>
      <p:cxnSp>
        <p:nvCxnSpPr>
          <p:cNvPr id="4" name="Straight Connector 3">
            <a:extLst>
              <a:ext uri="{FF2B5EF4-FFF2-40B4-BE49-F238E27FC236}">
                <a16:creationId xmlns:a16="http://schemas.microsoft.com/office/drawing/2014/main" id="{847F8974-7E72-016A-515A-B201CA1B5C5B}"/>
              </a:ext>
            </a:extLst>
          </p:cNvPr>
          <p:cNvCxnSpPr/>
          <p:nvPr/>
        </p:nvCxnSpPr>
        <p:spPr>
          <a:xfrm>
            <a:off x="596900" y="6268453"/>
            <a:ext cx="79502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C184E39-D2C3-39EE-A26E-E6B9BA6E9450}"/>
              </a:ext>
            </a:extLst>
          </p:cNvPr>
          <p:cNvSpPr txBox="1"/>
          <p:nvPr/>
        </p:nvSpPr>
        <p:spPr>
          <a:xfrm>
            <a:off x="3158291" y="6284966"/>
            <a:ext cx="2827418" cy="400110"/>
          </a:xfrm>
          <a:prstGeom prst="rect">
            <a:avLst/>
          </a:prstGeom>
          <a:noFill/>
        </p:spPr>
        <p:txBody>
          <a:bodyPr wrap="square" rtlCol="0">
            <a:spAutoFit/>
          </a:bodyPr>
          <a:lstStyle/>
          <a:p>
            <a:r>
              <a:rPr lang="en-US" sz="2000" b="1" dirty="0"/>
              <a:t>5 miles – 7 signal boxes</a:t>
            </a:r>
          </a:p>
        </p:txBody>
      </p:sp>
      <p:cxnSp>
        <p:nvCxnSpPr>
          <p:cNvPr id="7" name="Straight Connector 6">
            <a:extLst>
              <a:ext uri="{FF2B5EF4-FFF2-40B4-BE49-F238E27FC236}">
                <a16:creationId xmlns:a16="http://schemas.microsoft.com/office/drawing/2014/main" id="{607B0CB9-724D-6009-F5DA-2BB63F27EF02}"/>
              </a:ext>
            </a:extLst>
          </p:cNvPr>
          <p:cNvCxnSpPr/>
          <p:nvPr/>
        </p:nvCxnSpPr>
        <p:spPr>
          <a:xfrm>
            <a:off x="596900" y="6063916"/>
            <a:ext cx="0" cy="421105"/>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6AE8C8F-9979-6ABD-B4C4-3EDB0178FF53}"/>
              </a:ext>
            </a:extLst>
          </p:cNvPr>
          <p:cNvCxnSpPr/>
          <p:nvPr/>
        </p:nvCxnSpPr>
        <p:spPr>
          <a:xfrm>
            <a:off x="8526379" y="6057900"/>
            <a:ext cx="0" cy="421105"/>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401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63556C-5B05-B24E-A1C9-A9D286EA391F}"/>
              </a:ext>
            </a:extLst>
          </p:cNvPr>
          <p:cNvSpPr txBox="1"/>
          <p:nvPr/>
        </p:nvSpPr>
        <p:spPr>
          <a:xfrm>
            <a:off x="353961" y="589935"/>
            <a:ext cx="8347587" cy="4985980"/>
          </a:xfrm>
          <a:prstGeom prst="rect">
            <a:avLst/>
          </a:prstGeom>
          <a:noFill/>
        </p:spPr>
        <p:txBody>
          <a:bodyPr wrap="square" rtlCol="0">
            <a:spAutoFit/>
          </a:bodyPr>
          <a:lstStyle/>
          <a:p>
            <a:pPr algn="ctr"/>
            <a:r>
              <a:rPr lang="en-US" sz="6000" b="1" dirty="0"/>
              <a:t>What is the purpose of </a:t>
            </a:r>
            <a:r>
              <a:rPr lang="en-GB" sz="6000" b="1" dirty="0"/>
              <a:t>signalling</a:t>
            </a:r>
            <a:r>
              <a:rPr lang="en-US" sz="6000" b="1" dirty="0"/>
              <a:t>?</a:t>
            </a:r>
          </a:p>
          <a:p>
            <a:endParaRPr lang="en-US" b="1" dirty="0"/>
          </a:p>
          <a:p>
            <a:endParaRPr lang="en-US" b="1" dirty="0"/>
          </a:p>
          <a:p>
            <a:endParaRPr lang="en-US" b="1" dirty="0"/>
          </a:p>
          <a:p>
            <a:r>
              <a:rPr lang="en-US" sz="3600" dirty="0"/>
              <a:t>Get trains to the </a:t>
            </a:r>
            <a:r>
              <a:rPr lang="en-US" sz="3600" b="1" dirty="0"/>
              <a:t>right place</a:t>
            </a:r>
          </a:p>
          <a:p>
            <a:endParaRPr lang="en-US" sz="3600" b="1" dirty="0"/>
          </a:p>
          <a:p>
            <a:endParaRPr lang="en-US" sz="3600" b="1" dirty="0"/>
          </a:p>
          <a:p>
            <a:r>
              <a:rPr lang="en-US" sz="3600" dirty="0"/>
              <a:t>Get them there </a:t>
            </a:r>
            <a:r>
              <a:rPr lang="en-US" sz="3600" b="1" dirty="0"/>
              <a:t>safely</a:t>
            </a:r>
            <a:endParaRPr lang="en-US" sz="3600" dirty="0"/>
          </a:p>
        </p:txBody>
      </p:sp>
    </p:spTree>
    <p:extLst>
      <p:ext uri="{BB962C8B-B14F-4D97-AF65-F5344CB8AC3E}">
        <p14:creationId xmlns:p14="http://schemas.microsoft.com/office/powerpoint/2010/main" val="21211325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Interlocking</a:t>
            </a:r>
            <a:endParaRPr lang="en-GB" sz="4000" b="1" dirty="0"/>
          </a:p>
        </p:txBody>
      </p:sp>
      <p:pic>
        <p:nvPicPr>
          <p:cNvPr id="4" name="Picture 3">
            <a:extLst>
              <a:ext uri="{FF2B5EF4-FFF2-40B4-BE49-F238E27FC236}">
                <a16:creationId xmlns:a16="http://schemas.microsoft.com/office/drawing/2014/main" id="{95975BAB-B111-B442-8844-2C059E9D60F6}"/>
              </a:ext>
            </a:extLst>
          </p:cNvPr>
          <p:cNvPicPr>
            <a:picLocks noChangeAspect="1"/>
          </p:cNvPicPr>
          <p:nvPr/>
        </p:nvPicPr>
        <p:blipFill>
          <a:blip r:embed="rId2"/>
          <a:stretch>
            <a:fillRect/>
          </a:stretch>
        </p:blipFill>
        <p:spPr>
          <a:xfrm>
            <a:off x="559707" y="1127018"/>
            <a:ext cx="4012293" cy="5341811"/>
          </a:xfrm>
          <a:prstGeom prst="rect">
            <a:avLst/>
          </a:prstGeom>
        </p:spPr>
      </p:pic>
      <p:sp>
        <p:nvSpPr>
          <p:cNvPr id="6" name="TextBox 5">
            <a:extLst>
              <a:ext uri="{FF2B5EF4-FFF2-40B4-BE49-F238E27FC236}">
                <a16:creationId xmlns:a16="http://schemas.microsoft.com/office/drawing/2014/main" id="{CD7B8748-CF91-7E4B-A213-6A6D7484B702}"/>
              </a:ext>
            </a:extLst>
          </p:cNvPr>
          <p:cNvSpPr txBox="1"/>
          <p:nvPr/>
        </p:nvSpPr>
        <p:spPr>
          <a:xfrm>
            <a:off x="4718957" y="1127018"/>
            <a:ext cx="4310743" cy="6309420"/>
          </a:xfrm>
          <a:prstGeom prst="rect">
            <a:avLst/>
          </a:prstGeom>
          <a:noFill/>
        </p:spPr>
        <p:txBody>
          <a:bodyPr wrap="square" rtlCol="0">
            <a:spAutoFit/>
          </a:bodyPr>
          <a:lstStyle/>
          <a:p>
            <a:r>
              <a:rPr lang="en-GB" sz="2800" dirty="0"/>
              <a:t>Stops you setting conflicting signals/points</a:t>
            </a:r>
          </a:p>
          <a:p>
            <a:endParaRPr lang="en-GB" sz="2800" dirty="0"/>
          </a:p>
          <a:p>
            <a:r>
              <a:rPr lang="en-GB" sz="2800" dirty="0"/>
              <a:t>For example:</a:t>
            </a:r>
          </a:p>
          <a:p>
            <a:pPr marL="457200" indent="-457200">
              <a:buFont typeface="Arial" panose="020B0604020202020204" pitchFamily="34" charset="0"/>
              <a:buChar char="•"/>
            </a:pPr>
            <a:r>
              <a:rPr lang="en-GB" sz="2800" dirty="0"/>
              <a:t>Must set and lock all points before signal can be cleared</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Must set distant to ‘caution’ before setting stop signal to ‘stop’</a:t>
            </a:r>
          </a:p>
          <a:p>
            <a:endParaRPr lang="en-GB" sz="2800" dirty="0"/>
          </a:p>
          <a:p>
            <a:endParaRPr lang="en-GB" sz="2800" dirty="0"/>
          </a:p>
          <a:p>
            <a:pPr algn="ctr"/>
            <a:endParaRPr lang="en-GB" sz="4000" b="1" dirty="0"/>
          </a:p>
        </p:txBody>
      </p:sp>
    </p:spTree>
    <p:extLst>
      <p:ext uri="{BB962C8B-B14F-4D97-AF65-F5344CB8AC3E}">
        <p14:creationId xmlns:p14="http://schemas.microsoft.com/office/powerpoint/2010/main" val="5050516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Block Bells</a:t>
            </a:r>
            <a:endParaRPr lang="en-GB" sz="4000" b="1" dirty="0"/>
          </a:p>
        </p:txBody>
      </p:sp>
      <p:sp>
        <p:nvSpPr>
          <p:cNvPr id="6" name="TextBox 5">
            <a:extLst>
              <a:ext uri="{FF2B5EF4-FFF2-40B4-BE49-F238E27FC236}">
                <a16:creationId xmlns:a16="http://schemas.microsoft.com/office/drawing/2014/main" id="{CD7B8748-CF91-7E4B-A213-6A6D7484B702}"/>
              </a:ext>
            </a:extLst>
          </p:cNvPr>
          <p:cNvSpPr txBox="1"/>
          <p:nvPr/>
        </p:nvSpPr>
        <p:spPr>
          <a:xfrm>
            <a:off x="4718954" y="2139159"/>
            <a:ext cx="4310743" cy="2677656"/>
          </a:xfrm>
          <a:prstGeom prst="rect">
            <a:avLst/>
          </a:prstGeom>
          <a:noFill/>
        </p:spPr>
        <p:txBody>
          <a:bodyPr wrap="square" rtlCol="0">
            <a:spAutoFit/>
          </a:bodyPr>
          <a:lstStyle/>
          <a:p>
            <a:r>
              <a:rPr lang="en-GB" sz="2800" b="1" dirty="0"/>
              <a:t>1</a:t>
            </a:r>
            <a:r>
              <a:rPr lang="en-GB" sz="2800" dirty="0"/>
              <a:t>		Call attention</a:t>
            </a:r>
          </a:p>
          <a:p>
            <a:r>
              <a:rPr lang="en-GB" sz="2800" b="1" dirty="0"/>
              <a:t>2</a:t>
            </a:r>
            <a:r>
              <a:rPr lang="en-GB" sz="2800" dirty="0"/>
              <a:t>		Train entering section</a:t>
            </a:r>
          </a:p>
          <a:p>
            <a:r>
              <a:rPr lang="en-GB" sz="2800" b="1" dirty="0"/>
              <a:t>2-1</a:t>
            </a:r>
            <a:r>
              <a:rPr lang="en-GB" sz="2800" dirty="0"/>
              <a:t>	Train out of section</a:t>
            </a:r>
          </a:p>
          <a:p>
            <a:r>
              <a:rPr lang="en-GB" sz="2800" b="1" dirty="0"/>
              <a:t>3-1</a:t>
            </a:r>
            <a:r>
              <a:rPr lang="en-GB" sz="2800" dirty="0"/>
              <a:t>	Is line clear for train?</a:t>
            </a:r>
          </a:p>
          <a:p>
            <a:r>
              <a:rPr lang="en-GB" sz="2800" b="1" dirty="0"/>
              <a:t>6		</a:t>
            </a:r>
            <a:r>
              <a:rPr lang="en-GB" sz="2800" dirty="0"/>
              <a:t>Obstruction danger</a:t>
            </a:r>
          </a:p>
          <a:p>
            <a:r>
              <a:rPr lang="en-GB" sz="2800" i="1" dirty="0"/>
              <a:t>and many more…</a:t>
            </a:r>
          </a:p>
        </p:txBody>
      </p:sp>
      <p:pic>
        <p:nvPicPr>
          <p:cNvPr id="2" name="Picture 1">
            <a:extLst>
              <a:ext uri="{FF2B5EF4-FFF2-40B4-BE49-F238E27FC236}">
                <a16:creationId xmlns:a16="http://schemas.microsoft.com/office/drawing/2014/main" id="{CBF5AD89-AA47-C845-8A5B-B98F9668BD01}"/>
              </a:ext>
            </a:extLst>
          </p:cNvPr>
          <p:cNvPicPr>
            <a:picLocks noChangeAspect="1"/>
          </p:cNvPicPr>
          <p:nvPr/>
        </p:nvPicPr>
        <p:blipFill>
          <a:blip r:embed="rId2"/>
          <a:stretch>
            <a:fillRect/>
          </a:stretch>
        </p:blipFill>
        <p:spPr>
          <a:xfrm>
            <a:off x="309715" y="961572"/>
            <a:ext cx="4224634" cy="3300185"/>
          </a:xfrm>
          <a:prstGeom prst="rect">
            <a:avLst/>
          </a:prstGeom>
        </p:spPr>
      </p:pic>
      <p:pic>
        <p:nvPicPr>
          <p:cNvPr id="5" name="Picture 4">
            <a:extLst>
              <a:ext uri="{FF2B5EF4-FFF2-40B4-BE49-F238E27FC236}">
                <a16:creationId xmlns:a16="http://schemas.microsoft.com/office/drawing/2014/main" id="{243F0869-7F1F-8247-A5F1-A21E81D63D4D}"/>
              </a:ext>
            </a:extLst>
          </p:cNvPr>
          <p:cNvPicPr>
            <a:picLocks noChangeAspect="1"/>
          </p:cNvPicPr>
          <p:nvPr/>
        </p:nvPicPr>
        <p:blipFill>
          <a:blip r:embed="rId3"/>
          <a:stretch>
            <a:fillRect/>
          </a:stretch>
        </p:blipFill>
        <p:spPr>
          <a:xfrm>
            <a:off x="885332" y="3945663"/>
            <a:ext cx="2690625" cy="2779571"/>
          </a:xfrm>
          <a:prstGeom prst="rect">
            <a:avLst/>
          </a:prstGeom>
        </p:spPr>
      </p:pic>
    </p:spTree>
    <p:extLst>
      <p:ext uri="{BB962C8B-B14F-4D97-AF65-F5344CB8AC3E}">
        <p14:creationId xmlns:p14="http://schemas.microsoft.com/office/powerpoint/2010/main" val="10742953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Mechanical Signalling: Block instruments</a:t>
            </a:r>
            <a:endParaRPr lang="en-GB" sz="4000" b="1" dirty="0"/>
          </a:p>
        </p:txBody>
      </p:sp>
      <p:pic>
        <p:nvPicPr>
          <p:cNvPr id="4" name="Picture 3">
            <a:extLst>
              <a:ext uri="{FF2B5EF4-FFF2-40B4-BE49-F238E27FC236}">
                <a16:creationId xmlns:a16="http://schemas.microsoft.com/office/drawing/2014/main" id="{A01E9F49-6616-5042-9790-E867A4FFECF3}"/>
              </a:ext>
            </a:extLst>
          </p:cNvPr>
          <p:cNvPicPr>
            <a:picLocks noChangeAspect="1"/>
          </p:cNvPicPr>
          <p:nvPr/>
        </p:nvPicPr>
        <p:blipFill>
          <a:blip r:embed="rId2"/>
          <a:stretch>
            <a:fillRect/>
          </a:stretch>
        </p:blipFill>
        <p:spPr>
          <a:xfrm>
            <a:off x="2530930" y="992419"/>
            <a:ext cx="4082140" cy="5442853"/>
          </a:xfrm>
          <a:prstGeom prst="rect">
            <a:avLst/>
          </a:prstGeom>
        </p:spPr>
      </p:pic>
    </p:spTree>
    <p:extLst>
      <p:ext uri="{BB962C8B-B14F-4D97-AF65-F5344CB8AC3E}">
        <p14:creationId xmlns:p14="http://schemas.microsoft.com/office/powerpoint/2010/main" val="29463843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30DE51-C15C-6C41-AD6F-AA04CB9D3144}"/>
              </a:ext>
            </a:extLst>
          </p:cNvPr>
          <p:cNvSpPr txBox="1"/>
          <p:nvPr/>
        </p:nvSpPr>
        <p:spPr>
          <a:xfrm>
            <a:off x="309715" y="198079"/>
            <a:ext cx="8589355" cy="2492990"/>
          </a:xfrm>
          <a:prstGeom prst="rect">
            <a:avLst/>
          </a:prstGeom>
          <a:noFill/>
        </p:spPr>
        <p:txBody>
          <a:bodyPr wrap="square" rtlCol="0">
            <a:spAutoFit/>
          </a:bodyPr>
          <a:lstStyle/>
          <a:p>
            <a:pPr algn="ctr"/>
            <a:r>
              <a:rPr lang="en-GB" sz="3600" b="1" dirty="0"/>
              <a:t>Mechanical Signalling</a:t>
            </a:r>
          </a:p>
          <a:p>
            <a:pPr algn="ctr"/>
            <a:endParaRPr lang="en-GB" sz="3600" b="1" dirty="0"/>
          </a:p>
          <a:p>
            <a:r>
              <a:rPr lang="en-GB" sz="2800" dirty="0"/>
              <a:t>This combination of ‘lock and block’ (interlocking and absolute block) mandated by </a:t>
            </a:r>
            <a:r>
              <a:rPr lang="en-GB" sz="2800" i="1" dirty="0"/>
              <a:t>Regulation of Railways Act </a:t>
            </a:r>
            <a:r>
              <a:rPr lang="en-GB" sz="2800" dirty="0"/>
              <a:t>in 1889</a:t>
            </a:r>
          </a:p>
        </p:txBody>
      </p:sp>
    </p:spTree>
    <p:extLst>
      <p:ext uri="{BB962C8B-B14F-4D97-AF65-F5344CB8AC3E}">
        <p14:creationId xmlns:p14="http://schemas.microsoft.com/office/powerpoint/2010/main" val="3982522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_Exeter West - Trimmed.mp4">
            <a:hlinkClick r:id="" action="ppaction://media"/>
            <a:extLst>
              <a:ext uri="{FF2B5EF4-FFF2-40B4-BE49-F238E27FC236}">
                <a16:creationId xmlns:a16="http://schemas.microsoft.com/office/drawing/2014/main" id="{8869A123-0C29-F946-BCA2-7CF16EB40F6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8000" y="1143000"/>
            <a:ext cx="8128000" cy="4572000"/>
          </a:xfrm>
          <a:prstGeom prst="rect">
            <a:avLst/>
          </a:prstGeom>
        </p:spPr>
      </p:pic>
      <p:sp>
        <p:nvSpPr>
          <p:cNvPr id="3" name="TextBox 2">
            <a:extLst>
              <a:ext uri="{FF2B5EF4-FFF2-40B4-BE49-F238E27FC236}">
                <a16:creationId xmlns:a16="http://schemas.microsoft.com/office/drawing/2014/main" id="{0E06379A-71CD-6846-892B-063EB91C5F83}"/>
              </a:ext>
            </a:extLst>
          </p:cNvPr>
          <p:cNvSpPr txBox="1"/>
          <p:nvPr/>
        </p:nvSpPr>
        <p:spPr>
          <a:xfrm>
            <a:off x="2605660" y="219670"/>
            <a:ext cx="3932680" cy="646331"/>
          </a:xfrm>
          <a:prstGeom prst="rect">
            <a:avLst/>
          </a:prstGeom>
          <a:noFill/>
        </p:spPr>
        <p:txBody>
          <a:bodyPr wrap="none" rtlCol="0">
            <a:spAutoFit/>
          </a:bodyPr>
          <a:lstStyle/>
          <a:p>
            <a:pPr algn="ctr"/>
            <a:r>
              <a:rPr lang="en-GB" sz="3600" b="1" dirty="0"/>
              <a:t>Exeter West - Video</a:t>
            </a:r>
          </a:p>
        </p:txBody>
      </p:sp>
    </p:spTree>
    <p:extLst>
      <p:ext uri="{BB962C8B-B14F-4D97-AF65-F5344CB8AC3E}">
        <p14:creationId xmlns:p14="http://schemas.microsoft.com/office/powerpoint/2010/main" val="212277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9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A8C37C-C987-0E43-881E-BB022DD9184C}"/>
              </a:ext>
            </a:extLst>
          </p:cNvPr>
          <p:cNvPicPr>
            <a:picLocks noChangeAspect="1"/>
          </p:cNvPicPr>
          <p:nvPr/>
        </p:nvPicPr>
        <p:blipFill>
          <a:blip r:embed="rId2"/>
          <a:stretch>
            <a:fillRect/>
          </a:stretch>
        </p:blipFill>
        <p:spPr>
          <a:xfrm>
            <a:off x="0" y="0"/>
            <a:ext cx="4572000" cy="6858000"/>
          </a:xfrm>
          <a:prstGeom prst="rect">
            <a:avLst/>
          </a:prstGeom>
        </p:spPr>
      </p:pic>
      <p:sp>
        <p:nvSpPr>
          <p:cNvPr id="4" name="TextBox 3">
            <a:extLst>
              <a:ext uri="{FF2B5EF4-FFF2-40B4-BE49-F238E27FC236}">
                <a16:creationId xmlns:a16="http://schemas.microsoft.com/office/drawing/2014/main" id="{5D924A90-0363-B24C-A3A6-411F9CE66B59}"/>
              </a:ext>
            </a:extLst>
          </p:cNvPr>
          <p:cNvSpPr txBox="1"/>
          <p:nvPr/>
        </p:nvSpPr>
        <p:spPr>
          <a:xfrm>
            <a:off x="4876800" y="198079"/>
            <a:ext cx="4022270" cy="3416320"/>
          </a:xfrm>
          <a:prstGeom prst="rect">
            <a:avLst/>
          </a:prstGeom>
          <a:noFill/>
        </p:spPr>
        <p:txBody>
          <a:bodyPr wrap="square" rtlCol="0">
            <a:spAutoFit/>
          </a:bodyPr>
          <a:lstStyle/>
          <a:p>
            <a:pPr algn="ctr"/>
            <a:r>
              <a:rPr lang="en-GB" sz="3600" b="1" dirty="0"/>
              <a:t>Still in use!</a:t>
            </a:r>
          </a:p>
          <a:p>
            <a:pPr algn="ctr"/>
            <a:endParaRPr lang="en-GB" sz="3600" b="1" dirty="0"/>
          </a:p>
          <a:p>
            <a:pPr algn="ctr"/>
            <a:endParaRPr lang="en-GB" sz="3600" b="1" dirty="0"/>
          </a:p>
          <a:p>
            <a:pPr algn="ctr"/>
            <a:r>
              <a:rPr lang="en-GB" sz="3600" b="1" dirty="0"/>
              <a:t>373</a:t>
            </a:r>
            <a:r>
              <a:rPr lang="en-GB" sz="3600" dirty="0"/>
              <a:t> mechanical signal boxes in 2015!</a:t>
            </a:r>
            <a:endParaRPr lang="en-GB" sz="4000" dirty="0"/>
          </a:p>
        </p:txBody>
      </p:sp>
    </p:spTree>
    <p:extLst>
      <p:ext uri="{BB962C8B-B14F-4D97-AF65-F5344CB8AC3E}">
        <p14:creationId xmlns:p14="http://schemas.microsoft.com/office/powerpoint/2010/main" val="15499577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Severn Bridge Junction, Shrewsbury</a:t>
            </a:r>
            <a:endParaRPr lang="en-GB" sz="4000" b="1" dirty="0"/>
          </a:p>
        </p:txBody>
      </p:sp>
      <p:pic>
        <p:nvPicPr>
          <p:cNvPr id="5" name="Picture 4">
            <a:extLst>
              <a:ext uri="{FF2B5EF4-FFF2-40B4-BE49-F238E27FC236}">
                <a16:creationId xmlns:a16="http://schemas.microsoft.com/office/drawing/2014/main" id="{DB2BB42A-DD6F-1045-AB25-47713EA31BAB}"/>
              </a:ext>
            </a:extLst>
          </p:cNvPr>
          <p:cNvPicPr>
            <a:picLocks noChangeAspect="1"/>
          </p:cNvPicPr>
          <p:nvPr/>
        </p:nvPicPr>
        <p:blipFill>
          <a:blip r:embed="rId2"/>
          <a:stretch>
            <a:fillRect/>
          </a:stretch>
        </p:blipFill>
        <p:spPr>
          <a:xfrm>
            <a:off x="288935" y="1297213"/>
            <a:ext cx="8566129" cy="4809671"/>
          </a:xfrm>
          <a:prstGeom prst="rect">
            <a:avLst/>
          </a:prstGeom>
        </p:spPr>
      </p:pic>
    </p:spTree>
    <p:extLst>
      <p:ext uri="{BB962C8B-B14F-4D97-AF65-F5344CB8AC3E}">
        <p14:creationId xmlns:p14="http://schemas.microsoft.com/office/powerpoint/2010/main" val="4200759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Severn Bridge Junction, Shrewsbury</a:t>
            </a:r>
            <a:endParaRPr lang="en-GB" sz="4000" b="1" dirty="0"/>
          </a:p>
        </p:txBody>
      </p:sp>
      <p:pic>
        <p:nvPicPr>
          <p:cNvPr id="2" name="Picture 1">
            <a:extLst>
              <a:ext uri="{FF2B5EF4-FFF2-40B4-BE49-F238E27FC236}">
                <a16:creationId xmlns:a16="http://schemas.microsoft.com/office/drawing/2014/main" id="{CB79EDA6-E45A-4449-90D0-169CC3CD8B07}"/>
              </a:ext>
            </a:extLst>
          </p:cNvPr>
          <p:cNvPicPr>
            <a:picLocks noChangeAspect="1"/>
          </p:cNvPicPr>
          <p:nvPr/>
        </p:nvPicPr>
        <p:blipFill>
          <a:blip r:embed="rId2"/>
          <a:stretch>
            <a:fillRect/>
          </a:stretch>
        </p:blipFill>
        <p:spPr>
          <a:xfrm>
            <a:off x="375293" y="894189"/>
            <a:ext cx="8393414" cy="5069622"/>
          </a:xfrm>
          <a:prstGeom prst="rect">
            <a:avLst/>
          </a:prstGeom>
        </p:spPr>
      </p:pic>
      <p:sp>
        <p:nvSpPr>
          <p:cNvPr id="6" name="TextBox 5">
            <a:extLst>
              <a:ext uri="{FF2B5EF4-FFF2-40B4-BE49-F238E27FC236}">
                <a16:creationId xmlns:a16="http://schemas.microsoft.com/office/drawing/2014/main" id="{2F1F8035-124D-4544-AF4D-00815B1A2D52}"/>
              </a:ext>
            </a:extLst>
          </p:cNvPr>
          <p:cNvSpPr txBox="1"/>
          <p:nvPr/>
        </p:nvSpPr>
        <p:spPr>
          <a:xfrm>
            <a:off x="179352" y="6097366"/>
            <a:ext cx="8589355" cy="584775"/>
          </a:xfrm>
          <a:prstGeom prst="rect">
            <a:avLst/>
          </a:prstGeom>
          <a:noFill/>
        </p:spPr>
        <p:txBody>
          <a:bodyPr wrap="square" rtlCol="0">
            <a:spAutoFit/>
          </a:bodyPr>
          <a:lstStyle/>
          <a:p>
            <a:pPr algn="ctr"/>
            <a:r>
              <a:rPr lang="en-GB" sz="3200" dirty="0"/>
              <a:t>180 levers (90 in operation now)</a:t>
            </a:r>
            <a:endParaRPr lang="en-GB" sz="3600" dirty="0"/>
          </a:p>
        </p:txBody>
      </p:sp>
    </p:spTree>
    <p:extLst>
      <p:ext uri="{BB962C8B-B14F-4D97-AF65-F5344CB8AC3E}">
        <p14:creationId xmlns:p14="http://schemas.microsoft.com/office/powerpoint/2010/main" val="12363824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Severn Bridge Junction, Shrewsbury</a:t>
            </a:r>
            <a:endParaRPr lang="en-GB" sz="4000" b="1" dirty="0"/>
          </a:p>
        </p:txBody>
      </p:sp>
      <p:pic>
        <p:nvPicPr>
          <p:cNvPr id="4" name="Picture 3">
            <a:extLst>
              <a:ext uri="{FF2B5EF4-FFF2-40B4-BE49-F238E27FC236}">
                <a16:creationId xmlns:a16="http://schemas.microsoft.com/office/drawing/2014/main" id="{10934D28-6954-2340-88E7-C1FA15ADBA08}"/>
              </a:ext>
            </a:extLst>
          </p:cNvPr>
          <p:cNvPicPr>
            <a:picLocks noChangeAspect="1"/>
          </p:cNvPicPr>
          <p:nvPr/>
        </p:nvPicPr>
        <p:blipFill>
          <a:blip r:embed="rId2"/>
          <a:stretch>
            <a:fillRect/>
          </a:stretch>
        </p:blipFill>
        <p:spPr>
          <a:xfrm>
            <a:off x="309715" y="1068614"/>
            <a:ext cx="8478886" cy="4760686"/>
          </a:xfrm>
          <a:prstGeom prst="rect">
            <a:avLst/>
          </a:prstGeom>
        </p:spPr>
      </p:pic>
    </p:spTree>
    <p:extLst>
      <p:ext uri="{BB962C8B-B14F-4D97-AF65-F5344CB8AC3E}">
        <p14:creationId xmlns:p14="http://schemas.microsoft.com/office/powerpoint/2010/main" val="6184840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285500-1C3A-5C40-A9E4-7EDEF73CCB6C}"/>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Moreton-in-Marsh</a:t>
            </a:r>
            <a:endParaRPr lang="en-GB" sz="4000" b="1" dirty="0"/>
          </a:p>
        </p:txBody>
      </p:sp>
      <p:pic>
        <p:nvPicPr>
          <p:cNvPr id="1026" name="Picture 2" descr="Signalbox">
            <a:extLst>
              <a:ext uri="{FF2B5EF4-FFF2-40B4-BE49-F238E27FC236}">
                <a16:creationId xmlns:a16="http://schemas.microsoft.com/office/drawing/2014/main" id="{25CA7E86-CA99-B607-40F8-7F166B958B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603" y="968086"/>
            <a:ext cx="7114794" cy="5691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3112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90DA22-3803-C14E-8CFF-175D27CEB5A9}"/>
              </a:ext>
            </a:extLst>
          </p:cNvPr>
          <p:cNvPicPr>
            <a:picLocks noChangeAspect="1"/>
          </p:cNvPicPr>
          <p:nvPr/>
        </p:nvPicPr>
        <p:blipFill>
          <a:blip r:embed="rId2"/>
          <a:stretch>
            <a:fillRect/>
          </a:stretch>
        </p:blipFill>
        <p:spPr>
          <a:xfrm>
            <a:off x="0" y="0"/>
            <a:ext cx="5036344" cy="6858000"/>
          </a:xfrm>
          <a:prstGeom prst="rect">
            <a:avLst/>
          </a:prstGeom>
        </p:spPr>
      </p:pic>
      <p:pic>
        <p:nvPicPr>
          <p:cNvPr id="4" name="Picture 3">
            <a:extLst>
              <a:ext uri="{FF2B5EF4-FFF2-40B4-BE49-F238E27FC236}">
                <a16:creationId xmlns:a16="http://schemas.microsoft.com/office/drawing/2014/main" id="{E3B94342-A63A-374C-959A-E66968058F3B}"/>
              </a:ext>
            </a:extLst>
          </p:cNvPr>
          <p:cNvPicPr>
            <a:picLocks noChangeAspect="1"/>
          </p:cNvPicPr>
          <p:nvPr/>
        </p:nvPicPr>
        <p:blipFill>
          <a:blip r:embed="rId3"/>
          <a:stretch>
            <a:fillRect/>
          </a:stretch>
        </p:blipFill>
        <p:spPr>
          <a:xfrm>
            <a:off x="5287066" y="1902541"/>
            <a:ext cx="3510014" cy="3510014"/>
          </a:xfrm>
          <a:prstGeom prst="rect">
            <a:avLst/>
          </a:prstGeom>
        </p:spPr>
      </p:pic>
      <p:sp>
        <p:nvSpPr>
          <p:cNvPr id="5" name="Multiply 4">
            <a:extLst>
              <a:ext uri="{FF2B5EF4-FFF2-40B4-BE49-F238E27FC236}">
                <a16:creationId xmlns:a16="http://schemas.microsoft.com/office/drawing/2014/main" id="{BBB536B7-691C-3740-820B-4A1776F39C11}"/>
              </a:ext>
            </a:extLst>
          </p:cNvPr>
          <p:cNvSpPr/>
          <p:nvPr/>
        </p:nvSpPr>
        <p:spPr>
          <a:xfrm>
            <a:off x="6803516" y="1556001"/>
            <a:ext cx="2340484" cy="2470407"/>
          </a:xfrm>
          <a:prstGeom prst="mathMultiply">
            <a:avLst/>
          </a:prstGeom>
          <a:solidFill>
            <a:srgbClr val="C00000"/>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192181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C0C33550-ECB6-70C3-15D3-A0E1C641DA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700" y="870458"/>
            <a:ext cx="7594600" cy="57023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31D4C3D-E6F7-44CC-BF8C-FA285019C57E}"/>
              </a:ext>
            </a:extLst>
          </p:cNvPr>
          <p:cNvSpPr txBox="1"/>
          <p:nvPr/>
        </p:nvSpPr>
        <p:spPr>
          <a:xfrm>
            <a:off x="309715" y="198079"/>
            <a:ext cx="8589355" cy="646331"/>
          </a:xfrm>
          <a:prstGeom prst="rect">
            <a:avLst/>
          </a:prstGeom>
          <a:noFill/>
        </p:spPr>
        <p:txBody>
          <a:bodyPr wrap="square" rtlCol="0">
            <a:spAutoFit/>
          </a:bodyPr>
          <a:lstStyle/>
          <a:p>
            <a:pPr algn="ctr"/>
            <a:r>
              <a:rPr lang="en-GB" sz="3600" b="1" dirty="0"/>
              <a:t>Moreton-in-Marsh</a:t>
            </a:r>
            <a:endParaRPr lang="en-GB" sz="4000" b="1" dirty="0"/>
          </a:p>
        </p:txBody>
      </p:sp>
    </p:spTree>
    <p:extLst>
      <p:ext uri="{BB962C8B-B14F-4D97-AF65-F5344CB8AC3E}">
        <p14:creationId xmlns:p14="http://schemas.microsoft.com/office/powerpoint/2010/main" val="8748891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309715" y="198079"/>
            <a:ext cx="8554065" cy="5201424"/>
          </a:xfrm>
          <a:prstGeom prst="rect">
            <a:avLst/>
          </a:prstGeom>
          <a:noFill/>
        </p:spPr>
        <p:txBody>
          <a:bodyPr wrap="square" rtlCol="0">
            <a:spAutoFit/>
          </a:bodyPr>
          <a:lstStyle/>
          <a:p>
            <a:pPr algn="ctr"/>
            <a:r>
              <a:rPr lang="en-GB" sz="4000" b="1" dirty="0"/>
              <a:t>Where are the trains?</a:t>
            </a:r>
          </a:p>
          <a:p>
            <a:pPr algn="ctr"/>
            <a:endParaRPr lang="en-GB" sz="4000" b="1" dirty="0"/>
          </a:p>
          <a:p>
            <a:r>
              <a:rPr lang="en-GB" sz="2800" dirty="0"/>
              <a:t>You know the train is in a specific section…</a:t>
            </a:r>
          </a:p>
          <a:p>
            <a:endParaRPr lang="en-GB" sz="2800" dirty="0"/>
          </a:p>
          <a:p>
            <a:pPr algn="r"/>
            <a:r>
              <a:rPr lang="en-GB" sz="2800" dirty="0"/>
              <a:t>…but where </a:t>
            </a:r>
            <a:r>
              <a:rPr lang="en-GB" sz="2800" i="1" dirty="0"/>
              <a:t>exactly</a:t>
            </a:r>
            <a:r>
              <a:rPr lang="en-GB" sz="2800" dirty="0"/>
              <a:t> is it?</a:t>
            </a:r>
          </a:p>
          <a:p>
            <a:pPr algn="r"/>
            <a:endParaRPr lang="en-GB" sz="2800" dirty="0"/>
          </a:p>
          <a:p>
            <a:endParaRPr lang="en-GB" sz="2800" dirty="0"/>
          </a:p>
          <a:p>
            <a:pPr marL="457200" indent="-457200">
              <a:buFont typeface="Arial" panose="020B0604020202020204" pitchFamily="34" charset="0"/>
              <a:buChar char="•"/>
            </a:pPr>
            <a:r>
              <a:rPr lang="en-GB" sz="2800" dirty="0"/>
              <a:t>Is it stopped at a signal waiting for you to clear it?</a:t>
            </a:r>
          </a:p>
          <a:p>
            <a:pPr marL="457200" indent="-457200">
              <a:buFont typeface="Arial" panose="020B0604020202020204" pitchFamily="34" charset="0"/>
              <a:buChar char="•"/>
            </a:pPr>
            <a:r>
              <a:rPr lang="en-GB" sz="2800" dirty="0"/>
              <a:t>Is it broken down in the middle of the section?</a:t>
            </a:r>
          </a:p>
          <a:p>
            <a:pPr marL="457200" indent="-457200">
              <a:buFont typeface="Arial" panose="020B0604020202020204" pitchFamily="34" charset="0"/>
              <a:buChar char="•"/>
            </a:pPr>
            <a:r>
              <a:rPr lang="en-GB" sz="2800" dirty="0"/>
              <a:t>Is it sitting over some points?</a:t>
            </a:r>
          </a:p>
          <a:p>
            <a:pPr marL="457200" indent="-457200">
              <a:buFont typeface="Arial" panose="020B0604020202020204" pitchFamily="34" charset="0"/>
              <a:buChar char="•"/>
            </a:pPr>
            <a:r>
              <a:rPr lang="en-GB" sz="2800" dirty="0"/>
              <a:t>Is it on the main line, or on the siding?</a:t>
            </a:r>
          </a:p>
        </p:txBody>
      </p:sp>
    </p:spTree>
    <p:extLst>
      <p:ext uri="{BB962C8B-B14F-4D97-AF65-F5344CB8AC3E}">
        <p14:creationId xmlns:p14="http://schemas.microsoft.com/office/powerpoint/2010/main" val="20920707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4653906-9DE3-4E49-A550-E080B94BE94F}"/>
              </a:ext>
            </a:extLst>
          </p:cNvPr>
          <p:cNvPicPr>
            <a:picLocks noChangeAspect="1"/>
          </p:cNvPicPr>
          <p:nvPr/>
        </p:nvPicPr>
        <p:blipFill>
          <a:blip r:embed="rId2"/>
          <a:stretch>
            <a:fillRect/>
          </a:stretch>
        </p:blipFill>
        <p:spPr>
          <a:xfrm>
            <a:off x="1010059" y="200655"/>
            <a:ext cx="7123881" cy="6456690"/>
          </a:xfrm>
          <a:prstGeom prst="rect">
            <a:avLst/>
          </a:prstGeom>
        </p:spPr>
      </p:pic>
      <p:sp>
        <p:nvSpPr>
          <p:cNvPr id="3" name="TextBox 2">
            <a:extLst>
              <a:ext uri="{FF2B5EF4-FFF2-40B4-BE49-F238E27FC236}">
                <a16:creationId xmlns:a16="http://schemas.microsoft.com/office/drawing/2014/main" id="{DEB4D6BD-27A3-CF40-9BF9-EA6B13782B8B}"/>
              </a:ext>
            </a:extLst>
          </p:cNvPr>
          <p:cNvSpPr txBox="1"/>
          <p:nvPr/>
        </p:nvSpPr>
        <p:spPr>
          <a:xfrm>
            <a:off x="4306529" y="648929"/>
            <a:ext cx="3746090" cy="1569660"/>
          </a:xfrm>
          <a:prstGeom prst="rect">
            <a:avLst/>
          </a:prstGeom>
          <a:noFill/>
        </p:spPr>
        <p:txBody>
          <a:bodyPr wrap="square" rtlCol="0">
            <a:spAutoFit/>
          </a:bodyPr>
          <a:lstStyle/>
          <a:p>
            <a:pPr algn="ctr"/>
            <a:r>
              <a:rPr lang="en-GB" sz="9600" b="1" dirty="0">
                <a:solidFill>
                  <a:srgbClr val="C00000"/>
                </a:solidFill>
              </a:rPr>
              <a:t>LOOK!</a:t>
            </a:r>
          </a:p>
        </p:txBody>
      </p:sp>
    </p:spTree>
    <p:extLst>
      <p:ext uri="{BB962C8B-B14F-4D97-AF65-F5344CB8AC3E}">
        <p14:creationId xmlns:p14="http://schemas.microsoft.com/office/powerpoint/2010/main" val="30182861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309715" y="198079"/>
            <a:ext cx="8554065" cy="4770537"/>
          </a:xfrm>
          <a:prstGeom prst="rect">
            <a:avLst/>
          </a:prstGeom>
          <a:noFill/>
        </p:spPr>
        <p:txBody>
          <a:bodyPr wrap="square" rtlCol="0">
            <a:spAutoFit/>
          </a:bodyPr>
          <a:lstStyle/>
          <a:p>
            <a:pPr algn="ctr"/>
            <a:r>
              <a:rPr lang="en-GB" sz="4000" b="1" dirty="0"/>
              <a:t>Rule 55</a:t>
            </a:r>
          </a:p>
          <a:p>
            <a:pPr algn="ctr"/>
            <a:endParaRPr lang="en-GB" sz="4000" b="1" dirty="0"/>
          </a:p>
          <a:p>
            <a:r>
              <a:rPr lang="en-GB" sz="2800" dirty="0"/>
              <a:t>“If a train is brought to a stand at a signal, then after three minutes (or immediately in rain, fog or snow) the driver must dispatch his fireman or guard to the signal box to ensure the signalman was aware of the presence of the train, and that all safeguards to protect it have been put in place. The crewman must then sign the train register.”</a:t>
            </a:r>
          </a:p>
          <a:p>
            <a:endParaRPr lang="en-GB" sz="2800" dirty="0"/>
          </a:p>
        </p:txBody>
      </p:sp>
    </p:spTree>
    <p:extLst>
      <p:ext uri="{BB962C8B-B14F-4D97-AF65-F5344CB8AC3E}">
        <p14:creationId xmlns:p14="http://schemas.microsoft.com/office/powerpoint/2010/main" val="14220361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0BD7B9-7C53-F34C-941A-9294161CC89C}"/>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Lever collars</a:t>
            </a:r>
          </a:p>
        </p:txBody>
      </p:sp>
      <p:pic>
        <p:nvPicPr>
          <p:cNvPr id="3" name="Picture 2">
            <a:extLst>
              <a:ext uri="{FF2B5EF4-FFF2-40B4-BE49-F238E27FC236}">
                <a16:creationId xmlns:a16="http://schemas.microsoft.com/office/drawing/2014/main" id="{BB35C768-86EF-A14A-B359-BDEEF746EB8A}"/>
              </a:ext>
            </a:extLst>
          </p:cNvPr>
          <p:cNvPicPr>
            <a:picLocks noChangeAspect="1"/>
          </p:cNvPicPr>
          <p:nvPr/>
        </p:nvPicPr>
        <p:blipFill rotWithShape="1">
          <a:blip r:embed="rId2"/>
          <a:srcRect l="9533" r="49906"/>
          <a:stretch/>
        </p:blipFill>
        <p:spPr>
          <a:xfrm>
            <a:off x="899651" y="905965"/>
            <a:ext cx="3200401" cy="5654962"/>
          </a:xfrm>
          <a:prstGeom prst="rect">
            <a:avLst/>
          </a:prstGeom>
        </p:spPr>
      </p:pic>
      <p:sp>
        <p:nvSpPr>
          <p:cNvPr id="4" name="Oval 3">
            <a:extLst>
              <a:ext uri="{FF2B5EF4-FFF2-40B4-BE49-F238E27FC236}">
                <a16:creationId xmlns:a16="http://schemas.microsoft.com/office/drawing/2014/main" id="{6064BFFD-D50C-454A-B544-9C2B8A437756}"/>
              </a:ext>
            </a:extLst>
          </p:cNvPr>
          <p:cNvSpPr/>
          <p:nvPr/>
        </p:nvSpPr>
        <p:spPr>
          <a:xfrm>
            <a:off x="1445341" y="3733446"/>
            <a:ext cx="2094271" cy="1325251"/>
          </a:xfrm>
          <a:prstGeom prst="ellipse">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E9D0DEF3-8AEB-674D-B1AF-2C80327D3EC8}"/>
              </a:ext>
            </a:extLst>
          </p:cNvPr>
          <p:cNvPicPr>
            <a:picLocks noChangeAspect="1"/>
          </p:cNvPicPr>
          <p:nvPr/>
        </p:nvPicPr>
        <p:blipFill>
          <a:blip r:embed="rId3"/>
          <a:stretch>
            <a:fillRect/>
          </a:stretch>
        </p:blipFill>
        <p:spPr>
          <a:xfrm>
            <a:off x="5043949" y="905964"/>
            <a:ext cx="3082411" cy="5708169"/>
          </a:xfrm>
          <a:prstGeom prst="rect">
            <a:avLst/>
          </a:prstGeom>
        </p:spPr>
      </p:pic>
    </p:spTree>
    <p:extLst>
      <p:ext uri="{BB962C8B-B14F-4D97-AF65-F5344CB8AC3E}">
        <p14:creationId xmlns:p14="http://schemas.microsoft.com/office/powerpoint/2010/main" val="2735739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2616101"/>
          </a:xfrm>
          <a:prstGeom prst="rect">
            <a:avLst/>
          </a:prstGeom>
          <a:noFill/>
        </p:spPr>
        <p:txBody>
          <a:bodyPr wrap="square" rtlCol="0">
            <a:spAutoFit/>
          </a:bodyPr>
          <a:lstStyle/>
          <a:p>
            <a:r>
              <a:rPr lang="en-GB" sz="4000" b="1" dirty="0">
                <a:solidFill>
                  <a:srgbClr val="C00000"/>
                </a:solidFill>
              </a:rPr>
              <a:t>Accident: </a:t>
            </a:r>
            <a:r>
              <a:rPr lang="en-GB" sz="4000" b="1" dirty="0" err="1"/>
              <a:t>Quintinshill</a:t>
            </a:r>
            <a:endParaRPr lang="en-GB" sz="4000" b="1" dirty="0"/>
          </a:p>
          <a:p>
            <a:pPr algn="ctr"/>
            <a:endParaRPr lang="en-GB" sz="4000" b="1" dirty="0"/>
          </a:p>
          <a:p>
            <a:r>
              <a:rPr lang="en-GB" sz="2800" b="1" dirty="0"/>
              <a:t>Date: </a:t>
            </a:r>
            <a:r>
              <a:rPr lang="en-GB" sz="2800" dirty="0"/>
              <a:t>1915</a:t>
            </a:r>
          </a:p>
          <a:p>
            <a:r>
              <a:rPr lang="en-GB" sz="2800" b="1" dirty="0"/>
              <a:t>Location: </a:t>
            </a:r>
            <a:r>
              <a:rPr lang="en-GB" sz="2800" dirty="0"/>
              <a:t>near Gretna Green, Scotland</a:t>
            </a:r>
          </a:p>
          <a:p>
            <a:r>
              <a:rPr lang="en-GB" sz="2800" b="1" dirty="0"/>
              <a:t>Deaths: </a:t>
            </a:r>
            <a:r>
              <a:rPr lang="en-GB" sz="2800" dirty="0"/>
              <a:t>226			</a:t>
            </a:r>
            <a:r>
              <a:rPr lang="en-GB" sz="2800" b="1" dirty="0"/>
              <a:t>Injuries: </a:t>
            </a:r>
            <a:r>
              <a:rPr lang="en-GB" sz="2800" dirty="0"/>
              <a:t>246				</a:t>
            </a:r>
            <a:r>
              <a:rPr lang="en-GB" sz="2800" b="1" dirty="0">
                <a:solidFill>
                  <a:srgbClr val="C00000"/>
                </a:solidFill>
              </a:rPr>
              <a:t>Worst in the UK</a:t>
            </a:r>
          </a:p>
        </p:txBody>
      </p:sp>
      <p:pic>
        <p:nvPicPr>
          <p:cNvPr id="2" name="Picture 1">
            <a:extLst>
              <a:ext uri="{FF2B5EF4-FFF2-40B4-BE49-F238E27FC236}">
                <a16:creationId xmlns:a16="http://schemas.microsoft.com/office/drawing/2014/main" id="{C1E58E27-C8F3-5241-8B9B-1883B12A9A33}"/>
              </a:ext>
            </a:extLst>
          </p:cNvPr>
          <p:cNvPicPr>
            <a:picLocks noChangeAspect="1"/>
          </p:cNvPicPr>
          <p:nvPr/>
        </p:nvPicPr>
        <p:blipFill>
          <a:blip r:embed="rId2"/>
          <a:stretch>
            <a:fillRect/>
          </a:stretch>
        </p:blipFill>
        <p:spPr>
          <a:xfrm>
            <a:off x="1679985" y="2846833"/>
            <a:ext cx="5784030" cy="3843460"/>
          </a:xfrm>
          <a:prstGeom prst="rect">
            <a:avLst/>
          </a:prstGeom>
        </p:spPr>
      </p:pic>
    </p:spTree>
    <p:extLst>
      <p:ext uri="{BB962C8B-B14F-4D97-AF65-F5344CB8AC3E}">
        <p14:creationId xmlns:p14="http://schemas.microsoft.com/office/powerpoint/2010/main" val="34909182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47" y="1979255"/>
            <a:ext cx="9141707" cy="2899491"/>
          </a:xfrm>
          <a:prstGeom prst="rect">
            <a:avLst/>
          </a:prstGeom>
        </p:spPr>
      </p:pic>
    </p:spTree>
    <p:extLst>
      <p:ext uri="{BB962C8B-B14F-4D97-AF65-F5344CB8AC3E}">
        <p14:creationId xmlns:p14="http://schemas.microsoft.com/office/powerpoint/2010/main" val="27561603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47" y="1979255"/>
            <a:ext cx="9141707" cy="2899490"/>
          </a:xfrm>
          <a:prstGeom prst="rect">
            <a:avLst/>
          </a:prstGeom>
        </p:spPr>
      </p:pic>
    </p:spTree>
    <p:extLst>
      <p:ext uri="{BB962C8B-B14F-4D97-AF65-F5344CB8AC3E}">
        <p14:creationId xmlns:p14="http://schemas.microsoft.com/office/powerpoint/2010/main" val="40349839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48" y="1979255"/>
            <a:ext cx="9141704" cy="2899490"/>
          </a:xfrm>
          <a:prstGeom prst="rect">
            <a:avLst/>
          </a:prstGeom>
        </p:spPr>
      </p:pic>
    </p:spTree>
    <p:extLst>
      <p:ext uri="{BB962C8B-B14F-4D97-AF65-F5344CB8AC3E}">
        <p14:creationId xmlns:p14="http://schemas.microsoft.com/office/powerpoint/2010/main" val="37093267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48" y="1979255"/>
            <a:ext cx="9141704" cy="2899489"/>
          </a:xfrm>
          <a:prstGeom prst="rect">
            <a:avLst/>
          </a:prstGeom>
        </p:spPr>
      </p:pic>
    </p:spTree>
    <p:extLst>
      <p:ext uri="{BB962C8B-B14F-4D97-AF65-F5344CB8AC3E}">
        <p14:creationId xmlns:p14="http://schemas.microsoft.com/office/powerpoint/2010/main" val="3230013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24F8C8-E1B3-3D48-BCA1-AB26540FC194}"/>
              </a:ext>
            </a:extLst>
          </p:cNvPr>
          <p:cNvPicPr>
            <a:picLocks noChangeAspect="1"/>
          </p:cNvPicPr>
          <p:nvPr/>
        </p:nvPicPr>
        <p:blipFill rotWithShape="1">
          <a:blip r:embed="rId2"/>
          <a:srcRect b="15863"/>
          <a:stretch/>
        </p:blipFill>
        <p:spPr>
          <a:xfrm>
            <a:off x="899652" y="339213"/>
            <a:ext cx="7344697" cy="6179574"/>
          </a:xfrm>
          <a:prstGeom prst="rect">
            <a:avLst/>
          </a:prstGeom>
        </p:spPr>
      </p:pic>
    </p:spTree>
    <p:extLst>
      <p:ext uri="{BB962C8B-B14F-4D97-AF65-F5344CB8AC3E}">
        <p14:creationId xmlns:p14="http://schemas.microsoft.com/office/powerpoint/2010/main" val="36734964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0" y="1979255"/>
            <a:ext cx="9141700" cy="2899489"/>
          </a:xfrm>
          <a:prstGeom prst="rect">
            <a:avLst/>
          </a:prstGeom>
        </p:spPr>
      </p:pic>
    </p:spTree>
    <p:extLst>
      <p:ext uri="{BB962C8B-B14F-4D97-AF65-F5344CB8AC3E}">
        <p14:creationId xmlns:p14="http://schemas.microsoft.com/office/powerpoint/2010/main" val="1060692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0" y="1979255"/>
            <a:ext cx="9141700" cy="2899488"/>
          </a:xfrm>
          <a:prstGeom prst="rect">
            <a:avLst/>
          </a:prstGeom>
        </p:spPr>
      </p:pic>
    </p:spTree>
    <p:extLst>
      <p:ext uri="{BB962C8B-B14F-4D97-AF65-F5344CB8AC3E}">
        <p14:creationId xmlns:p14="http://schemas.microsoft.com/office/powerpoint/2010/main" val="36672381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1" y="1979255"/>
            <a:ext cx="9141697" cy="2899488"/>
          </a:xfrm>
          <a:prstGeom prst="rect">
            <a:avLst/>
          </a:prstGeom>
        </p:spPr>
      </p:pic>
    </p:spTree>
    <p:extLst>
      <p:ext uri="{BB962C8B-B14F-4D97-AF65-F5344CB8AC3E}">
        <p14:creationId xmlns:p14="http://schemas.microsoft.com/office/powerpoint/2010/main" val="24981318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1" y="1979255"/>
            <a:ext cx="9141697" cy="2899487"/>
          </a:xfrm>
          <a:prstGeom prst="rect">
            <a:avLst/>
          </a:prstGeom>
        </p:spPr>
      </p:pic>
    </p:spTree>
    <p:extLst>
      <p:ext uri="{BB962C8B-B14F-4D97-AF65-F5344CB8AC3E}">
        <p14:creationId xmlns:p14="http://schemas.microsoft.com/office/powerpoint/2010/main" val="16504368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2" y="1979255"/>
            <a:ext cx="9141694" cy="2899487"/>
          </a:xfrm>
          <a:prstGeom prst="rect">
            <a:avLst/>
          </a:prstGeom>
        </p:spPr>
      </p:pic>
    </p:spTree>
    <p:extLst>
      <p:ext uri="{BB962C8B-B14F-4D97-AF65-F5344CB8AC3E}">
        <p14:creationId xmlns:p14="http://schemas.microsoft.com/office/powerpoint/2010/main" val="41757351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2" y="1979255"/>
            <a:ext cx="9141694" cy="2899486"/>
          </a:xfrm>
          <a:prstGeom prst="rect">
            <a:avLst/>
          </a:prstGeom>
        </p:spPr>
      </p:pic>
    </p:spTree>
    <p:extLst>
      <p:ext uri="{BB962C8B-B14F-4D97-AF65-F5344CB8AC3E}">
        <p14:creationId xmlns:p14="http://schemas.microsoft.com/office/powerpoint/2010/main" val="22114341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3" y="1979255"/>
            <a:ext cx="9141691" cy="2899486"/>
          </a:xfrm>
          <a:prstGeom prst="rect">
            <a:avLst/>
          </a:prstGeom>
        </p:spPr>
      </p:pic>
    </p:spTree>
    <p:extLst>
      <p:ext uri="{BB962C8B-B14F-4D97-AF65-F5344CB8AC3E}">
        <p14:creationId xmlns:p14="http://schemas.microsoft.com/office/powerpoint/2010/main" val="23471469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3" y="1979255"/>
            <a:ext cx="9141691" cy="2899485"/>
          </a:xfrm>
          <a:prstGeom prst="rect">
            <a:avLst/>
          </a:prstGeom>
        </p:spPr>
      </p:pic>
    </p:spTree>
    <p:extLst>
      <p:ext uri="{BB962C8B-B14F-4D97-AF65-F5344CB8AC3E}">
        <p14:creationId xmlns:p14="http://schemas.microsoft.com/office/powerpoint/2010/main" val="37555450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564B01-E9D5-B640-80A7-C5E0D5F0A3E5}"/>
              </a:ext>
            </a:extLst>
          </p:cNvPr>
          <p:cNvPicPr>
            <a:picLocks noChangeAspect="1"/>
          </p:cNvPicPr>
          <p:nvPr/>
        </p:nvPicPr>
        <p:blipFill>
          <a:blip r:embed="rId2"/>
          <a:stretch>
            <a:fillRect/>
          </a:stretch>
        </p:blipFill>
        <p:spPr>
          <a:xfrm>
            <a:off x="1154" y="1979255"/>
            <a:ext cx="9141688" cy="2899485"/>
          </a:xfrm>
          <a:prstGeom prst="rect">
            <a:avLst/>
          </a:prstGeom>
        </p:spPr>
      </p:pic>
    </p:spTree>
    <p:extLst>
      <p:ext uri="{BB962C8B-B14F-4D97-AF65-F5344CB8AC3E}">
        <p14:creationId xmlns:p14="http://schemas.microsoft.com/office/powerpoint/2010/main" val="419763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6063198"/>
          </a:xfrm>
          <a:prstGeom prst="rect">
            <a:avLst/>
          </a:prstGeom>
          <a:noFill/>
        </p:spPr>
        <p:txBody>
          <a:bodyPr wrap="square" rtlCol="0">
            <a:spAutoFit/>
          </a:bodyPr>
          <a:lstStyle/>
          <a:p>
            <a:r>
              <a:rPr lang="en-GB" sz="4000" b="1" dirty="0">
                <a:solidFill>
                  <a:srgbClr val="C00000"/>
                </a:solidFill>
              </a:rPr>
              <a:t>Accident: </a:t>
            </a:r>
            <a:r>
              <a:rPr lang="en-GB" sz="4000" b="1" dirty="0" err="1"/>
              <a:t>Quintinshill</a:t>
            </a:r>
            <a:endParaRPr lang="en-GB" sz="4000" b="1" dirty="0"/>
          </a:p>
          <a:p>
            <a:pPr algn="ctr"/>
            <a:endParaRPr lang="en-GB" sz="4000" b="1" dirty="0"/>
          </a:p>
          <a:p>
            <a:r>
              <a:rPr lang="en-GB" sz="2800" b="1" dirty="0"/>
              <a:t>Date: </a:t>
            </a:r>
            <a:r>
              <a:rPr lang="en-GB" sz="2800" dirty="0"/>
              <a:t>1915</a:t>
            </a:r>
          </a:p>
          <a:p>
            <a:r>
              <a:rPr lang="en-GB" sz="2800" b="1" dirty="0"/>
              <a:t>Location: </a:t>
            </a:r>
            <a:r>
              <a:rPr lang="en-GB" sz="2800" dirty="0"/>
              <a:t>near Gretna Green, Scotland</a:t>
            </a:r>
          </a:p>
          <a:p>
            <a:r>
              <a:rPr lang="en-GB" sz="2800" b="1" dirty="0"/>
              <a:t>Deaths: </a:t>
            </a:r>
            <a:r>
              <a:rPr lang="en-GB" sz="2800" dirty="0"/>
              <a:t>226			</a:t>
            </a:r>
            <a:r>
              <a:rPr lang="en-GB" sz="2800" b="1" dirty="0"/>
              <a:t>Injuries: </a:t>
            </a:r>
            <a:r>
              <a:rPr lang="en-GB" sz="2800" dirty="0"/>
              <a:t>246				</a:t>
            </a:r>
            <a:r>
              <a:rPr lang="en-GB" sz="2800" b="1" dirty="0">
                <a:solidFill>
                  <a:srgbClr val="C00000"/>
                </a:solidFill>
              </a:rPr>
              <a:t>Worst in the UK</a:t>
            </a:r>
          </a:p>
          <a:p>
            <a:endParaRPr lang="en-GB" sz="2800" b="1" dirty="0">
              <a:solidFill>
                <a:srgbClr val="C00000"/>
              </a:solidFill>
            </a:endParaRPr>
          </a:p>
          <a:p>
            <a:r>
              <a:rPr lang="en-GB" sz="2800" b="1" dirty="0"/>
              <a:t>Causes:</a:t>
            </a:r>
          </a:p>
          <a:p>
            <a:endParaRPr lang="en-GB" sz="2800" b="1" dirty="0"/>
          </a:p>
          <a:p>
            <a:pPr marL="457200" indent="-457200">
              <a:buFont typeface="Arial" panose="020B0604020202020204" pitchFamily="34" charset="0"/>
              <a:buChar char="•"/>
            </a:pPr>
            <a:r>
              <a:rPr lang="en-GB" sz="2800" dirty="0"/>
              <a:t>Signalman forgot about a train – even though it was right outside his signal box!</a:t>
            </a:r>
          </a:p>
          <a:p>
            <a:pPr marL="457200" indent="-457200">
              <a:buFont typeface="Arial" panose="020B0604020202020204" pitchFamily="34" charset="0"/>
              <a:buChar char="•"/>
            </a:pPr>
            <a:r>
              <a:rPr lang="en-GB" sz="2800" dirty="0"/>
              <a:t>Driver did Rule 55, but didn’t check signalman had used a lever collar</a:t>
            </a:r>
          </a:p>
          <a:p>
            <a:pPr marL="457200" indent="-457200">
              <a:buFont typeface="Arial" panose="020B0604020202020204" pitchFamily="34" charset="0"/>
              <a:buChar char="•"/>
            </a:pPr>
            <a:r>
              <a:rPr lang="en-GB" sz="2800" dirty="0"/>
              <a:t>Shift change irregularities, unauthorised people in box</a:t>
            </a:r>
          </a:p>
        </p:txBody>
      </p:sp>
    </p:spTree>
    <p:extLst>
      <p:ext uri="{BB962C8B-B14F-4D97-AF65-F5344CB8AC3E}">
        <p14:creationId xmlns:p14="http://schemas.microsoft.com/office/powerpoint/2010/main" val="2636131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5B6889-BA4F-0E43-80CD-010B957982C0}"/>
              </a:ext>
            </a:extLst>
          </p:cNvPr>
          <p:cNvSpPr txBox="1"/>
          <p:nvPr/>
        </p:nvSpPr>
        <p:spPr>
          <a:xfrm>
            <a:off x="1057786" y="5445204"/>
            <a:ext cx="7028427" cy="1107996"/>
          </a:xfrm>
          <a:prstGeom prst="rect">
            <a:avLst/>
          </a:prstGeom>
          <a:noFill/>
        </p:spPr>
        <p:txBody>
          <a:bodyPr wrap="square" rtlCol="0">
            <a:spAutoFit/>
          </a:bodyPr>
          <a:lstStyle/>
          <a:p>
            <a:pPr algn="ctr"/>
            <a:r>
              <a:rPr lang="en-GB" sz="6600" b="1" dirty="0"/>
              <a:t>Points</a:t>
            </a:r>
          </a:p>
        </p:txBody>
      </p:sp>
      <p:pic>
        <p:nvPicPr>
          <p:cNvPr id="4" name="Picture 3">
            <a:extLst>
              <a:ext uri="{FF2B5EF4-FFF2-40B4-BE49-F238E27FC236}">
                <a16:creationId xmlns:a16="http://schemas.microsoft.com/office/drawing/2014/main" id="{95D78ABE-0956-6C4C-BD87-DD2BFD67FDD3}"/>
              </a:ext>
            </a:extLst>
          </p:cNvPr>
          <p:cNvPicPr>
            <a:picLocks noChangeAspect="1"/>
          </p:cNvPicPr>
          <p:nvPr/>
        </p:nvPicPr>
        <p:blipFill>
          <a:blip r:embed="rId2"/>
          <a:stretch>
            <a:fillRect/>
          </a:stretch>
        </p:blipFill>
        <p:spPr>
          <a:xfrm>
            <a:off x="608370" y="160364"/>
            <a:ext cx="7927260" cy="5284840"/>
          </a:xfrm>
          <a:prstGeom prst="rect">
            <a:avLst/>
          </a:prstGeom>
        </p:spPr>
      </p:pic>
    </p:spTree>
    <p:extLst>
      <p:ext uri="{BB962C8B-B14F-4D97-AF65-F5344CB8AC3E}">
        <p14:creationId xmlns:p14="http://schemas.microsoft.com/office/powerpoint/2010/main" val="2646897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Track Circuits – no train</a:t>
            </a:r>
          </a:p>
        </p:txBody>
      </p:sp>
      <p:pic>
        <p:nvPicPr>
          <p:cNvPr id="3" name="Picture 2">
            <a:extLst>
              <a:ext uri="{FF2B5EF4-FFF2-40B4-BE49-F238E27FC236}">
                <a16:creationId xmlns:a16="http://schemas.microsoft.com/office/drawing/2014/main" id="{29E9B721-F9BA-8C4C-9DF7-B89B314ADC66}"/>
              </a:ext>
            </a:extLst>
          </p:cNvPr>
          <p:cNvPicPr>
            <a:picLocks noChangeAspect="1"/>
          </p:cNvPicPr>
          <p:nvPr/>
        </p:nvPicPr>
        <p:blipFill>
          <a:blip r:embed="rId2"/>
          <a:stretch>
            <a:fillRect/>
          </a:stretch>
        </p:blipFill>
        <p:spPr>
          <a:xfrm>
            <a:off x="38100" y="905965"/>
            <a:ext cx="9067800" cy="5613400"/>
          </a:xfrm>
          <a:prstGeom prst="rect">
            <a:avLst/>
          </a:prstGeom>
        </p:spPr>
      </p:pic>
    </p:spTree>
    <p:extLst>
      <p:ext uri="{BB962C8B-B14F-4D97-AF65-F5344CB8AC3E}">
        <p14:creationId xmlns:p14="http://schemas.microsoft.com/office/powerpoint/2010/main" val="25562286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Track Circuits – no train</a:t>
            </a:r>
          </a:p>
        </p:txBody>
      </p:sp>
      <p:pic>
        <p:nvPicPr>
          <p:cNvPr id="3" name="Picture 2">
            <a:extLst>
              <a:ext uri="{FF2B5EF4-FFF2-40B4-BE49-F238E27FC236}">
                <a16:creationId xmlns:a16="http://schemas.microsoft.com/office/drawing/2014/main" id="{29E9B721-F9BA-8C4C-9DF7-B89B314ADC66}"/>
              </a:ext>
            </a:extLst>
          </p:cNvPr>
          <p:cNvPicPr>
            <a:picLocks noChangeAspect="1"/>
          </p:cNvPicPr>
          <p:nvPr/>
        </p:nvPicPr>
        <p:blipFill>
          <a:blip r:embed="rId2"/>
          <a:stretch>
            <a:fillRect/>
          </a:stretch>
        </p:blipFill>
        <p:spPr>
          <a:xfrm>
            <a:off x="38100" y="905965"/>
            <a:ext cx="9067800" cy="5613400"/>
          </a:xfrm>
          <a:prstGeom prst="rect">
            <a:avLst/>
          </a:prstGeom>
        </p:spPr>
      </p:pic>
      <p:sp>
        <p:nvSpPr>
          <p:cNvPr id="2" name="Rounded Rectangle 1">
            <a:extLst>
              <a:ext uri="{FF2B5EF4-FFF2-40B4-BE49-F238E27FC236}">
                <a16:creationId xmlns:a16="http://schemas.microsoft.com/office/drawing/2014/main" id="{C650E94A-BE95-0547-AF1D-A6943CDB131B}"/>
              </a:ext>
            </a:extLst>
          </p:cNvPr>
          <p:cNvSpPr/>
          <p:nvPr/>
        </p:nvSpPr>
        <p:spPr>
          <a:xfrm>
            <a:off x="1057835" y="4069976"/>
            <a:ext cx="1434353" cy="1111624"/>
          </a:xfrm>
          <a:prstGeom prst="roundRect">
            <a:avLst/>
          </a:prstGeom>
          <a:solidFill>
            <a:srgbClr val="C00000">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891576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Track Circuits – no train</a:t>
            </a:r>
          </a:p>
        </p:txBody>
      </p:sp>
      <p:pic>
        <p:nvPicPr>
          <p:cNvPr id="3" name="Picture 2">
            <a:extLst>
              <a:ext uri="{FF2B5EF4-FFF2-40B4-BE49-F238E27FC236}">
                <a16:creationId xmlns:a16="http://schemas.microsoft.com/office/drawing/2014/main" id="{29E9B721-F9BA-8C4C-9DF7-B89B314ADC66}"/>
              </a:ext>
            </a:extLst>
          </p:cNvPr>
          <p:cNvPicPr>
            <a:picLocks noChangeAspect="1"/>
          </p:cNvPicPr>
          <p:nvPr/>
        </p:nvPicPr>
        <p:blipFill>
          <a:blip r:embed="rId2"/>
          <a:stretch>
            <a:fillRect/>
          </a:stretch>
        </p:blipFill>
        <p:spPr>
          <a:xfrm>
            <a:off x="38100" y="905965"/>
            <a:ext cx="9067800" cy="5613400"/>
          </a:xfrm>
          <a:prstGeom prst="rect">
            <a:avLst/>
          </a:prstGeom>
        </p:spPr>
      </p:pic>
      <p:sp>
        <p:nvSpPr>
          <p:cNvPr id="10" name="Freeform 9">
            <a:extLst>
              <a:ext uri="{FF2B5EF4-FFF2-40B4-BE49-F238E27FC236}">
                <a16:creationId xmlns:a16="http://schemas.microsoft.com/office/drawing/2014/main" id="{B746F1C7-BC52-A745-9A6D-75C6C5B75EE5}"/>
              </a:ext>
            </a:extLst>
          </p:cNvPr>
          <p:cNvSpPr/>
          <p:nvPr/>
        </p:nvSpPr>
        <p:spPr>
          <a:xfrm>
            <a:off x="1667436" y="1470211"/>
            <a:ext cx="5325035" cy="2658037"/>
          </a:xfrm>
          <a:custGeom>
            <a:avLst/>
            <a:gdLst>
              <a:gd name="connsiteX0" fmla="*/ 555813 w 5217457"/>
              <a:gd name="connsiteY0" fmla="*/ 699247 h 2658037"/>
              <a:gd name="connsiteX1" fmla="*/ 555813 w 5217457"/>
              <a:gd name="connsiteY1" fmla="*/ 1407133 h 2658037"/>
              <a:gd name="connsiteX2" fmla="*/ 4661645 w 5217457"/>
              <a:gd name="connsiteY2" fmla="*/ 1407133 h 2658037"/>
              <a:gd name="connsiteX3" fmla="*/ 4661645 w 5217457"/>
              <a:gd name="connsiteY3" fmla="*/ 699247 h 2658037"/>
              <a:gd name="connsiteX4" fmla="*/ 116543 w 5217457"/>
              <a:gd name="connsiteY4" fmla="*/ 0 h 2658037"/>
              <a:gd name="connsiteX5" fmla="*/ 4754282 w 5217457"/>
              <a:gd name="connsiteY5" fmla="*/ 0 h 2658037"/>
              <a:gd name="connsiteX6" fmla="*/ 5100914 w 5217457"/>
              <a:gd name="connsiteY6" fmla="*/ 0 h 2658037"/>
              <a:gd name="connsiteX7" fmla="*/ 5124820 w 5217457"/>
              <a:gd name="connsiteY7" fmla="*/ 0 h 2658037"/>
              <a:gd name="connsiteX8" fmla="*/ 5217457 w 5217457"/>
              <a:gd name="connsiteY8" fmla="*/ 92637 h 2658037"/>
              <a:gd name="connsiteX9" fmla="*/ 5217457 w 5217457"/>
              <a:gd name="connsiteY9" fmla="*/ 116543 h 2658037"/>
              <a:gd name="connsiteX10" fmla="*/ 5217457 w 5217457"/>
              <a:gd name="connsiteY10" fmla="*/ 582704 h 2658037"/>
              <a:gd name="connsiteX11" fmla="*/ 5217457 w 5217457"/>
              <a:gd name="connsiteY11" fmla="*/ 1523676 h 2658037"/>
              <a:gd name="connsiteX12" fmla="*/ 5217457 w 5217457"/>
              <a:gd name="connsiteY12" fmla="*/ 1989837 h 2658037"/>
              <a:gd name="connsiteX13" fmla="*/ 5217457 w 5217457"/>
              <a:gd name="connsiteY13" fmla="*/ 2565399 h 2658037"/>
              <a:gd name="connsiteX14" fmla="*/ 5124820 w 5217457"/>
              <a:gd name="connsiteY14" fmla="*/ 2658036 h 2658037"/>
              <a:gd name="connsiteX15" fmla="*/ 4754282 w 5217457"/>
              <a:gd name="connsiteY15" fmla="*/ 2658036 h 2658037"/>
              <a:gd name="connsiteX16" fmla="*/ 4661645 w 5217457"/>
              <a:gd name="connsiteY16" fmla="*/ 2565399 h 2658037"/>
              <a:gd name="connsiteX17" fmla="*/ 4661645 w 5217457"/>
              <a:gd name="connsiteY17" fmla="*/ 2106380 h 2658037"/>
              <a:gd name="connsiteX18" fmla="*/ 555813 w 5217457"/>
              <a:gd name="connsiteY18" fmla="*/ 2106380 h 2658037"/>
              <a:gd name="connsiteX19" fmla="*/ 555813 w 5217457"/>
              <a:gd name="connsiteY19" fmla="*/ 2565400 h 2658037"/>
              <a:gd name="connsiteX20" fmla="*/ 463176 w 5217457"/>
              <a:gd name="connsiteY20" fmla="*/ 2658037 h 2658037"/>
              <a:gd name="connsiteX21" fmla="*/ 92638 w 5217457"/>
              <a:gd name="connsiteY21" fmla="*/ 2658037 h 2658037"/>
              <a:gd name="connsiteX22" fmla="*/ 1 w 5217457"/>
              <a:gd name="connsiteY22" fmla="*/ 2565400 h 2658037"/>
              <a:gd name="connsiteX23" fmla="*/ 1 w 5217457"/>
              <a:gd name="connsiteY23" fmla="*/ 1989843 h 2658037"/>
              <a:gd name="connsiteX24" fmla="*/ 0 w 5217457"/>
              <a:gd name="connsiteY24" fmla="*/ 1989837 h 2658037"/>
              <a:gd name="connsiteX25" fmla="*/ 0 w 5217457"/>
              <a:gd name="connsiteY25" fmla="*/ 1523676 h 2658037"/>
              <a:gd name="connsiteX26" fmla="*/ 1 w 5217457"/>
              <a:gd name="connsiteY26" fmla="*/ 1523670 h 2658037"/>
              <a:gd name="connsiteX27" fmla="*/ 1 w 5217457"/>
              <a:gd name="connsiteY27" fmla="*/ 582709 h 2658037"/>
              <a:gd name="connsiteX28" fmla="*/ 0 w 5217457"/>
              <a:gd name="connsiteY28" fmla="*/ 582704 h 2658037"/>
              <a:gd name="connsiteX29" fmla="*/ 0 w 5217457"/>
              <a:gd name="connsiteY29" fmla="*/ 116543 h 2658037"/>
              <a:gd name="connsiteX30" fmla="*/ 1 w 5217457"/>
              <a:gd name="connsiteY30" fmla="*/ 116538 h 2658037"/>
              <a:gd name="connsiteX31" fmla="*/ 1 w 5217457"/>
              <a:gd name="connsiteY31" fmla="*/ 92638 h 2658037"/>
              <a:gd name="connsiteX32" fmla="*/ 92638 w 5217457"/>
              <a:gd name="connsiteY32" fmla="*/ 1 h 2658037"/>
              <a:gd name="connsiteX33" fmla="*/ 116538 w 5217457"/>
              <a:gd name="connsiteY33" fmla="*/ 1 h 265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217457" h="2658037">
                <a:moveTo>
                  <a:pt x="555813" y="699247"/>
                </a:moveTo>
                <a:lnTo>
                  <a:pt x="555813" y="1407133"/>
                </a:lnTo>
                <a:lnTo>
                  <a:pt x="4661645" y="1407133"/>
                </a:lnTo>
                <a:lnTo>
                  <a:pt x="4661645" y="699247"/>
                </a:lnTo>
                <a:close/>
                <a:moveTo>
                  <a:pt x="116543" y="0"/>
                </a:moveTo>
                <a:lnTo>
                  <a:pt x="4754282" y="0"/>
                </a:lnTo>
                <a:lnTo>
                  <a:pt x="5100914" y="0"/>
                </a:lnTo>
                <a:lnTo>
                  <a:pt x="5124820" y="0"/>
                </a:lnTo>
                <a:cubicBezTo>
                  <a:pt x="5175982" y="0"/>
                  <a:pt x="5217457" y="41475"/>
                  <a:pt x="5217457" y="92637"/>
                </a:cubicBezTo>
                <a:lnTo>
                  <a:pt x="5217457" y="116543"/>
                </a:lnTo>
                <a:lnTo>
                  <a:pt x="5217457" y="582704"/>
                </a:lnTo>
                <a:lnTo>
                  <a:pt x="5217457" y="1523676"/>
                </a:lnTo>
                <a:lnTo>
                  <a:pt x="5217457" y="1989837"/>
                </a:lnTo>
                <a:lnTo>
                  <a:pt x="5217457" y="2565399"/>
                </a:lnTo>
                <a:cubicBezTo>
                  <a:pt x="5217457" y="2616561"/>
                  <a:pt x="5175982" y="2658036"/>
                  <a:pt x="5124820" y="2658036"/>
                </a:cubicBezTo>
                <a:lnTo>
                  <a:pt x="4754282" y="2658036"/>
                </a:lnTo>
                <a:cubicBezTo>
                  <a:pt x="4703120" y="2658036"/>
                  <a:pt x="4661645" y="2616561"/>
                  <a:pt x="4661645" y="2565399"/>
                </a:cubicBezTo>
                <a:lnTo>
                  <a:pt x="4661645" y="2106380"/>
                </a:lnTo>
                <a:lnTo>
                  <a:pt x="555813" y="2106380"/>
                </a:lnTo>
                <a:lnTo>
                  <a:pt x="555813" y="2565400"/>
                </a:lnTo>
                <a:cubicBezTo>
                  <a:pt x="555813" y="2616562"/>
                  <a:pt x="514338" y="2658037"/>
                  <a:pt x="463176" y="2658037"/>
                </a:cubicBezTo>
                <a:lnTo>
                  <a:pt x="92638" y="2658037"/>
                </a:lnTo>
                <a:cubicBezTo>
                  <a:pt x="41476" y="2658037"/>
                  <a:pt x="1" y="2616562"/>
                  <a:pt x="1" y="2565400"/>
                </a:cubicBezTo>
                <a:lnTo>
                  <a:pt x="1" y="1989843"/>
                </a:lnTo>
                <a:lnTo>
                  <a:pt x="0" y="1989837"/>
                </a:lnTo>
                <a:lnTo>
                  <a:pt x="0" y="1523676"/>
                </a:lnTo>
                <a:lnTo>
                  <a:pt x="1" y="1523670"/>
                </a:lnTo>
                <a:lnTo>
                  <a:pt x="1" y="582709"/>
                </a:lnTo>
                <a:lnTo>
                  <a:pt x="0" y="582704"/>
                </a:lnTo>
                <a:lnTo>
                  <a:pt x="0" y="116543"/>
                </a:lnTo>
                <a:lnTo>
                  <a:pt x="1" y="116538"/>
                </a:lnTo>
                <a:lnTo>
                  <a:pt x="1" y="92638"/>
                </a:lnTo>
                <a:cubicBezTo>
                  <a:pt x="1" y="41476"/>
                  <a:pt x="41476" y="1"/>
                  <a:pt x="92638" y="1"/>
                </a:cubicBezTo>
                <a:lnTo>
                  <a:pt x="116538" y="1"/>
                </a:lnTo>
                <a:close/>
              </a:path>
            </a:pathLst>
          </a:custGeom>
          <a:solidFill>
            <a:srgbClr val="C00000">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79588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Track Circuits – no train</a:t>
            </a:r>
          </a:p>
        </p:txBody>
      </p:sp>
      <p:pic>
        <p:nvPicPr>
          <p:cNvPr id="3" name="Picture 2">
            <a:extLst>
              <a:ext uri="{FF2B5EF4-FFF2-40B4-BE49-F238E27FC236}">
                <a16:creationId xmlns:a16="http://schemas.microsoft.com/office/drawing/2014/main" id="{29E9B721-F9BA-8C4C-9DF7-B89B314ADC66}"/>
              </a:ext>
            </a:extLst>
          </p:cNvPr>
          <p:cNvPicPr>
            <a:picLocks noChangeAspect="1"/>
          </p:cNvPicPr>
          <p:nvPr/>
        </p:nvPicPr>
        <p:blipFill>
          <a:blip r:embed="rId2"/>
          <a:stretch>
            <a:fillRect/>
          </a:stretch>
        </p:blipFill>
        <p:spPr>
          <a:xfrm>
            <a:off x="38100" y="905965"/>
            <a:ext cx="9067800" cy="5613400"/>
          </a:xfrm>
          <a:prstGeom prst="rect">
            <a:avLst/>
          </a:prstGeom>
        </p:spPr>
      </p:pic>
      <p:sp>
        <p:nvSpPr>
          <p:cNvPr id="2" name="Rounded Rectangle 1">
            <a:extLst>
              <a:ext uri="{FF2B5EF4-FFF2-40B4-BE49-F238E27FC236}">
                <a16:creationId xmlns:a16="http://schemas.microsoft.com/office/drawing/2014/main" id="{C650E94A-BE95-0547-AF1D-A6943CDB131B}"/>
              </a:ext>
            </a:extLst>
          </p:cNvPr>
          <p:cNvSpPr/>
          <p:nvPr/>
        </p:nvSpPr>
        <p:spPr>
          <a:xfrm>
            <a:off x="5002306" y="3766453"/>
            <a:ext cx="1613647" cy="1253782"/>
          </a:xfrm>
          <a:prstGeom prst="roundRect">
            <a:avLst/>
          </a:prstGeom>
          <a:solidFill>
            <a:srgbClr val="C00000">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840494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Track Circuits – with train</a:t>
            </a:r>
          </a:p>
        </p:txBody>
      </p:sp>
      <p:pic>
        <p:nvPicPr>
          <p:cNvPr id="3" name="Picture 2">
            <a:extLst>
              <a:ext uri="{FF2B5EF4-FFF2-40B4-BE49-F238E27FC236}">
                <a16:creationId xmlns:a16="http://schemas.microsoft.com/office/drawing/2014/main" id="{29E9B721-F9BA-8C4C-9DF7-B89B314ADC66}"/>
              </a:ext>
            </a:extLst>
          </p:cNvPr>
          <p:cNvPicPr>
            <a:picLocks noChangeAspect="1"/>
          </p:cNvPicPr>
          <p:nvPr/>
        </p:nvPicPr>
        <p:blipFill>
          <a:blip r:embed="rId2"/>
          <a:stretch>
            <a:fillRect/>
          </a:stretch>
        </p:blipFill>
        <p:spPr>
          <a:xfrm>
            <a:off x="38100" y="905965"/>
            <a:ext cx="9067800" cy="5613400"/>
          </a:xfrm>
          <a:prstGeom prst="rect">
            <a:avLst/>
          </a:prstGeom>
        </p:spPr>
      </p:pic>
      <p:sp>
        <p:nvSpPr>
          <p:cNvPr id="9" name="Freeform 8">
            <a:extLst>
              <a:ext uri="{FF2B5EF4-FFF2-40B4-BE49-F238E27FC236}">
                <a16:creationId xmlns:a16="http://schemas.microsoft.com/office/drawing/2014/main" id="{5AE02AC8-D5CD-C947-8DC9-0769636C56AB}"/>
              </a:ext>
            </a:extLst>
          </p:cNvPr>
          <p:cNvSpPr/>
          <p:nvPr/>
        </p:nvSpPr>
        <p:spPr>
          <a:xfrm>
            <a:off x="1667436" y="1470211"/>
            <a:ext cx="3585881" cy="2658037"/>
          </a:xfrm>
          <a:custGeom>
            <a:avLst/>
            <a:gdLst>
              <a:gd name="connsiteX0" fmla="*/ 555813 w 3585881"/>
              <a:gd name="connsiteY0" fmla="*/ 699247 h 2658037"/>
              <a:gd name="connsiteX1" fmla="*/ 555813 w 3585881"/>
              <a:gd name="connsiteY1" fmla="*/ 1407133 h 2658037"/>
              <a:gd name="connsiteX2" fmla="*/ 3030069 w 3585881"/>
              <a:gd name="connsiteY2" fmla="*/ 1407133 h 2658037"/>
              <a:gd name="connsiteX3" fmla="*/ 3030069 w 3585881"/>
              <a:gd name="connsiteY3" fmla="*/ 699247 h 2658037"/>
              <a:gd name="connsiteX4" fmla="*/ 116543 w 3585881"/>
              <a:gd name="connsiteY4" fmla="*/ 0 h 2658037"/>
              <a:gd name="connsiteX5" fmla="*/ 3469338 w 3585881"/>
              <a:gd name="connsiteY5" fmla="*/ 0 h 2658037"/>
              <a:gd name="connsiteX6" fmla="*/ 3469343 w 3585881"/>
              <a:gd name="connsiteY6" fmla="*/ 1 h 2658037"/>
              <a:gd name="connsiteX7" fmla="*/ 3493244 w 3585881"/>
              <a:gd name="connsiteY7" fmla="*/ 1 h 2658037"/>
              <a:gd name="connsiteX8" fmla="*/ 3585881 w 3585881"/>
              <a:gd name="connsiteY8" fmla="*/ 92638 h 2658037"/>
              <a:gd name="connsiteX9" fmla="*/ 3585881 w 3585881"/>
              <a:gd name="connsiteY9" fmla="*/ 116543 h 2658037"/>
              <a:gd name="connsiteX10" fmla="*/ 3585881 w 3585881"/>
              <a:gd name="connsiteY10" fmla="*/ 582704 h 2658037"/>
              <a:gd name="connsiteX11" fmla="*/ 3585881 w 3585881"/>
              <a:gd name="connsiteY11" fmla="*/ 1523676 h 2658037"/>
              <a:gd name="connsiteX12" fmla="*/ 3585881 w 3585881"/>
              <a:gd name="connsiteY12" fmla="*/ 1989837 h 2658037"/>
              <a:gd name="connsiteX13" fmla="*/ 3585881 w 3585881"/>
              <a:gd name="connsiteY13" fmla="*/ 2013743 h 2658037"/>
              <a:gd name="connsiteX14" fmla="*/ 3493244 w 3585881"/>
              <a:gd name="connsiteY14" fmla="*/ 2106380 h 2658037"/>
              <a:gd name="connsiteX15" fmla="*/ 3469338 w 3585881"/>
              <a:gd name="connsiteY15" fmla="*/ 2106380 h 2658037"/>
              <a:gd name="connsiteX16" fmla="*/ 3122706 w 3585881"/>
              <a:gd name="connsiteY16" fmla="*/ 2106380 h 2658037"/>
              <a:gd name="connsiteX17" fmla="*/ 555813 w 3585881"/>
              <a:gd name="connsiteY17" fmla="*/ 2106380 h 2658037"/>
              <a:gd name="connsiteX18" fmla="*/ 555813 w 3585881"/>
              <a:gd name="connsiteY18" fmla="*/ 2565400 h 2658037"/>
              <a:gd name="connsiteX19" fmla="*/ 463176 w 3585881"/>
              <a:gd name="connsiteY19" fmla="*/ 2658037 h 2658037"/>
              <a:gd name="connsiteX20" fmla="*/ 92638 w 3585881"/>
              <a:gd name="connsiteY20" fmla="*/ 2658037 h 2658037"/>
              <a:gd name="connsiteX21" fmla="*/ 1 w 3585881"/>
              <a:gd name="connsiteY21" fmla="*/ 2565400 h 2658037"/>
              <a:gd name="connsiteX22" fmla="*/ 1 w 3585881"/>
              <a:gd name="connsiteY22" fmla="*/ 1989843 h 2658037"/>
              <a:gd name="connsiteX23" fmla="*/ 0 w 3585881"/>
              <a:gd name="connsiteY23" fmla="*/ 1989837 h 2658037"/>
              <a:gd name="connsiteX24" fmla="*/ 0 w 3585881"/>
              <a:gd name="connsiteY24" fmla="*/ 1523676 h 2658037"/>
              <a:gd name="connsiteX25" fmla="*/ 1 w 3585881"/>
              <a:gd name="connsiteY25" fmla="*/ 1523671 h 2658037"/>
              <a:gd name="connsiteX26" fmla="*/ 1 w 3585881"/>
              <a:gd name="connsiteY26" fmla="*/ 582709 h 2658037"/>
              <a:gd name="connsiteX27" fmla="*/ 0 w 3585881"/>
              <a:gd name="connsiteY27" fmla="*/ 582704 h 2658037"/>
              <a:gd name="connsiteX28" fmla="*/ 0 w 3585881"/>
              <a:gd name="connsiteY28" fmla="*/ 116543 h 2658037"/>
              <a:gd name="connsiteX29" fmla="*/ 1 w 3585881"/>
              <a:gd name="connsiteY29" fmla="*/ 116538 h 2658037"/>
              <a:gd name="connsiteX30" fmla="*/ 1 w 3585881"/>
              <a:gd name="connsiteY30" fmla="*/ 92638 h 2658037"/>
              <a:gd name="connsiteX31" fmla="*/ 92638 w 3585881"/>
              <a:gd name="connsiteY31" fmla="*/ 1 h 2658037"/>
              <a:gd name="connsiteX32" fmla="*/ 116538 w 3585881"/>
              <a:gd name="connsiteY32" fmla="*/ 1 h 265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585881" h="2658037">
                <a:moveTo>
                  <a:pt x="555813" y="699247"/>
                </a:moveTo>
                <a:lnTo>
                  <a:pt x="555813" y="1407133"/>
                </a:lnTo>
                <a:lnTo>
                  <a:pt x="3030069" y="1407133"/>
                </a:lnTo>
                <a:lnTo>
                  <a:pt x="3030069" y="699247"/>
                </a:lnTo>
                <a:close/>
                <a:moveTo>
                  <a:pt x="116543" y="0"/>
                </a:moveTo>
                <a:lnTo>
                  <a:pt x="3469338" y="0"/>
                </a:lnTo>
                <a:lnTo>
                  <a:pt x="3469343" y="1"/>
                </a:lnTo>
                <a:lnTo>
                  <a:pt x="3493244" y="1"/>
                </a:lnTo>
                <a:cubicBezTo>
                  <a:pt x="3544406" y="1"/>
                  <a:pt x="3585881" y="41476"/>
                  <a:pt x="3585881" y="92638"/>
                </a:cubicBezTo>
                <a:lnTo>
                  <a:pt x="3585881" y="116543"/>
                </a:lnTo>
                <a:lnTo>
                  <a:pt x="3585881" y="582704"/>
                </a:lnTo>
                <a:lnTo>
                  <a:pt x="3585881" y="1523676"/>
                </a:lnTo>
                <a:lnTo>
                  <a:pt x="3585881" y="1989837"/>
                </a:lnTo>
                <a:lnTo>
                  <a:pt x="3585881" y="2013743"/>
                </a:lnTo>
                <a:cubicBezTo>
                  <a:pt x="3585881" y="2064905"/>
                  <a:pt x="3544406" y="2106380"/>
                  <a:pt x="3493244" y="2106380"/>
                </a:cubicBezTo>
                <a:lnTo>
                  <a:pt x="3469338" y="2106380"/>
                </a:lnTo>
                <a:lnTo>
                  <a:pt x="3122706" y="2106380"/>
                </a:lnTo>
                <a:lnTo>
                  <a:pt x="555813" y="2106380"/>
                </a:lnTo>
                <a:lnTo>
                  <a:pt x="555813" y="2565400"/>
                </a:lnTo>
                <a:cubicBezTo>
                  <a:pt x="555813" y="2616562"/>
                  <a:pt x="514338" y="2658037"/>
                  <a:pt x="463176" y="2658037"/>
                </a:cubicBezTo>
                <a:lnTo>
                  <a:pt x="92638" y="2658037"/>
                </a:lnTo>
                <a:cubicBezTo>
                  <a:pt x="41476" y="2658037"/>
                  <a:pt x="1" y="2616562"/>
                  <a:pt x="1" y="2565400"/>
                </a:cubicBezTo>
                <a:lnTo>
                  <a:pt x="1" y="1989843"/>
                </a:lnTo>
                <a:lnTo>
                  <a:pt x="0" y="1989837"/>
                </a:lnTo>
                <a:lnTo>
                  <a:pt x="0" y="1523676"/>
                </a:lnTo>
                <a:lnTo>
                  <a:pt x="1" y="1523671"/>
                </a:lnTo>
                <a:lnTo>
                  <a:pt x="1" y="582709"/>
                </a:lnTo>
                <a:lnTo>
                  <a:pt x="0" y="582704"/>
                </a:lnTo>
                <a:lnTo>
                  <a:pt x="0" y="116543"/>
                </a:lnTo>
                <a:lnTo>
                  <a:pt x="1" y="116538"/>
                </a:lnTo>
                <a:lnTo>
                  <a:pt x="1" y="92638"/>
                </a:lnTo>
                <a:cubicBezTo>
                  <a:pt x="1" y="41476"/>
                  <a:pt x="41476" y="1"/>
                  <a:pt x="92638" y="1"/>
                </a:cubicBezTo>
                <a:lnTo>
                  <a:pt x="116538" y="1"/>
                </a:lnTo>
                <a:close/>
              </a:path>
            </a:pathLst>
          </a:custGeom>
          <a:solidFill>
            <a:srgbClr val="C00000">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52454A9-C833-C043-890A-5AAF3958E641}"/>
              </a:ext>
            </a:extLst>
          </p:cNvPr>
          <p:cNvSpPr txBox="1"/>
          <p:nvPr/>
        </p:nvSpPr>
        <p:spPr>
          <a:xfrm>
            <a:off x="914400" y="5562600"/>
            <a:ext cx="3524250" cy="923330"/>
          </a:xfrm>
          <a:prstGeom prst="rect">
            <a:avLst/>
          </a:prstGeom>
          <a:noFill/>
        </p:spPr>
        <p:txBody>
          <a:bodyPr wrap="square" rtlCol="0">
            <a:spAutoFit/>
          </a:bodyPr>
          <a:lstStyle/>
          <a:p>
            <a:pPr algn="ctr"/>
            <a:r>
              <a:rPr lang="en-GB" sz="5400" b="1" dirty="0"/>
              <a:t>Fail safe!</a:t>
            </a:r>
          </a:p>
        </p:txBody>
      </p:sp>
    </p:spTree>
    <p:extLst>
      <p:ext uri="{BB962C8B-B14F-4D97-AF65-F5344CB8AC3E}">
        <p14:creationId xmlns:p14="http://schemas.microsoft.com/office/powerpoint/2010/main" val="8757251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309715" y="198079"/>
            <a:ext cx="8554065" cy="6494085"/>
          </a:xfrm>
          <a:prstGeom prst="rect">
            <a:avLst/>
          </a:prstGeom>
          <a:noFill/>
        </p:spPr>
        <p:txBody>
          <a:bodyPr wrap="square" rtlCol="0">
            <a:spAutoFit/>
          </a:bodyPr>
          <a:lstStyle/>
          <a:p>
            <a:pPr algn="ctr"/>
            <a:r>
              <a:rPr lang="en-GB" sz="4000" b="1" dirty="0"/>
              <a:t>Interlocking with points &amp; signals</a:t>
            </a:r>
          </a:p>
          <a:p>
            <a:pPr algn="ctr"/>
            <a:endParaRPr lang="en-GB" sz="4000" b="1" dirty="0"/>
          </a:p>
          <a:p>
            <a:pPr marL="457200" indent="-457200">
              <a:buFont typeface="Arial" panose="020B0604020202020204" pitchFamily="34" charset="0"/>
              <a:buChar char="•"/>
            </a:pPr>
            <a:r>
              <a:rPr lang="en-GB" sz="2800" dirty="0"/>
              <a:t>Stop points moving when a train is over them</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Can’t clear signals if a train is in the way</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r>
              <a:rPr lang="en-GB" sz="2800" dirty="0"/>
              <a:t>Installed only in </a:t>
            </a:r>
            <a:r>
              <a:rPr lang="en-GB" sz="2800" b="1" dirty="0"/>
              <a:t>some places</a:t>
            </a:r>
            <a:r>
              <a:rPr lang="en-GB" sz="2800" dirty="0"/>
              <a:t> – from as early as 1870,</a:t>
            </a:r>
            <a:r>
              <a:rPr lang="en-GB" sz="2800" b="1" dirty="0"/>
              <a:t> </a:t>
            </a:r>
            <a:r>
              <a:rPr lang="en-GB" sz="2800" dirty="0"/>
              <a:t>but mostly from 1900s onwards</a:t>
            </a:r>
          </a:p>
        </p:txBody>
      </p:sp>
      <p:pic>
        <p:nvPicPr>
          <p:cNvPr id="4" name="Picture 3">
            <a:extLst>
              <a:ext uri="{FF2B5EF4-FFF2-40B4-BE49-F238E27FC236}">
                <a16:creationId xmlns:a16="http://schemas.microsoft.com/office/drawing/2014/main" id="{29AE8AE3-C162-B941-89D7-5250975CB36B}"/>
              </a:ext>
            </a:extLst>
          </p:cNvPr>
          <p:cNvPicPr>
            <a:picLocks noChangeAspect="1"/>
          </p:cNvPicPr>
          <p:nvPr/>
        </p:nvPicPr>
        <p:blipFill rotWithShape="1">
          <a:blip r:embed="rId2"/>
          <a:srcRect l="29200" t="24638" r="26360" b="22545"/>
          <a:stretch/>
        </p:blipFill>
        <p:spPr>
          <a:xfrm>
            <a:off x="484094" y="2814180"/>
            <a:ext cx="8175812" cy="2838451"/>
          </a:xfrm>
          <a:prstGeom prst="rect">
            <a:avLst/>
          </a:prstGeom>
        </p:spPr>
      </p:pic>
    </p:spTree>
    <p:extLst>
      <p:ext uri="{BB962C8B-B14F-4D97-AF65-F5344CB8AC3E}">
        <p14:creationId xmlns:p14="http://schemas.microsoft.com/office/powerpoint/2010/main" val="8283372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6247864"/>
          </a:xfrm>
          <a:prstGeom prst="rect">
            <a:avLst/>
          </a:prstGeom>
          <a:noFill/>
        </p:spPr>
        <p:txBody>
          <a:bodyPr wrap="square" rtlCol="0">
            <a:spAutoFit/>
          </a:bodyPr>
          <a:lstStyle/>
          <a:p>
            <a:pPr algn="ctr"/>
            <a:r>
              <a:rPr lang="en-GB" sz="4000" b="1" dirty="0"/>
              <a:t>Leaves on the line</a:t>
            </a:r>
          </a:p>
          <a:p>
            <a:pPr algn="ctr"/>
            <a:endParaRPr lang="en-GB" sz="4000" b="1" dirty="0"/>
          </a:p>
          <a:p>
            <a:pPr algn="ctr"/>
            <a:endParaRPr lang="en-GB" sz="4000" b="1" dirty="0"/>
          </a:p>
          <a:p>
            <a:pPr algn="ctr"/>
            <a:endParaRPr lang="en-GB" sz="4000" b="1" dirty="0"/>
          </a:p>
          <a:p>
            <a:pPr algn="ctr"/>
            <a:endParaRPr lang="en-GB" sz="4000" b="1" dirty="0"/>
          </a:p>
          <a:p>
            <a:pPr algn="ctr"/>
            <a:endParaRPr lang="en-GB" sz="4000" b="1" dirty="0"/>
          </a:p>
          <a:p>
            <a:pPr algn="ctr"/>
            <a:endParaRPr lang="en-GB" sz="4000" b="1" dirty="0"/>
          </a:p>
          <a:p>
            <a:pPr algn="ctr"/>
            <a:endParaRPr lang="en-GB" sz="4000" b="1" dirty="0"/>
          </a:p>
          <a:p>
            <a:r>
              <a:rPr lang="en-GB" sz="4000" dirty="0"/>
              <a:t>Reduce grip – </a:t>
            </a:r>
            <a:r>
              <a:rPr lang="en-GB" sz="4000" b="1" dirty="0"/>
              <a:t>harder to stop</a:t>
            </a:r>
          </a:p>
          <a:p>
            <a:r>
              <a:rPr lang="en-GB" sz="4000" dirty="0"/>
              <a:t>Insulation</a:t>
            </a:r>
            <a:r>
              <a:rPr lang="en-GB" sz="4000" b="1" dirty="0"/>
              <a:t> </a:t>
            </a:r>
            <a:r>
              <a:rPr lang="en-GB" sz="4000" dirty="0"/>
              <a:t>–</a:t>
            </a:r>
            <a:r>
              <a:rPr lang="en-GB" sz="4000" b="1" dirty="0"/>
              <a:t> interrupt the track circuit </a:t>
            </a:r>
          </a:p>
        </p:txBody>
      </p:sp>
      <p:pic>
        <p:nvPicPr>
          <p:cNvPr id="2" name="Picture 1">
            <a:extLst>
              <a:ext uri="{FF2B5EF4-FFF2-40B4-BE49-F238E27FC236}">
                <a16:creationId xmlns:a16="http://schemas.microsoft.com/office/drawing/2014/main" id="{C795FC3E-1B8E-5C41-93BE-597FDF8D8E33}"/>
              </a:ext>
            </a:extLst>
          </p:cNvPr>
          <p:cNvPicPr>
            <a:picLocks noChangeAspect="1"/>
          </p:cNvPicPr>
          <p:nvPr/>
        </p:nvPicPr>
        <p:blipFill>
          <a:blip r:embed="rId2"/>
          <a:stretch>
            <a:fillRect/>
          </a:stretch>
        </p:blipFill>
        <p:spPr>
          <a:xfrm>
            <a:off x="1795462" y="1054100"/>
            <a:ext cx="5553075" cy="3702050"/>
          </a:xfrm>
          <a:prstGeom prst="rect">
            <a:avLst/>
          </a:prstGeom>
        </p:spPr>
      </p:pic>
    </p:spTree>
    <p:extLst>
      <p:ext uri="{BB962C8B-B14F-4D97-AF65-F5344CB8AC3E}">
        <p14:creationId xmlns:p14="http://schemas.microsoft.com/office/powerpoint/2010/main" val="41270925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BB67D1-DC08-124C-A592-99B83731DDC6}"/>
              </a:ext>
            </a:extLst>
          </p:cNvPr>
          <p:cNvPicPr>
            <a:picLocks noChangeAspect="1"/>
          </p:cNvPicPr>
          <p:nvPr/>
        </p:nvPicPr>
        <p:blipFill>
          <a:blip r:embed="rId2"/>
          <a:stretch>
            <a:fillRect/>
          </a:stretch>
        </p:blipFill>
        <p:spPr>
          <a:xfrm>
            <a:off x="682625" y="1161529"/>
            <a:ext cx="7778750" cy="5241540"/>
          </a:xfrm>
          <a:prstGeom prst="rect">
            <a:avLst/>
          </a:prstGeom>
        </p:spPr>
      </p:pic>
      <p:sp>
        <p:nvSpPr>
          <p:cNvPr id="3" name="TextBox 2">
            <a:extLst>
              <a:ext uri="{FF2B5EF4-FFF2-40B4-BE49-F238E27FC236}">
                <a16:creationId xmlns:a16="http://schemas.microsoft.com/office/drawing/2014/main" id="{A94456C3-F899-D046-A35B-5D8C1A169F8D}"/>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Rail Head Treatment Train</a:t>
            </a:r>
          </a:p>
        </p:txBody>
      </p:sp>
    </p:spTree>
    <p:extLst>
      <p:ext uri="{BB962C8B-B14F-4D97-AF65-F5344CB8AC3E}">
        <p14:creationId xmlns:p14="http://schemas.microsoft.com/office/powerpoint/2010/main" val="39589247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3231654"/>
          </a:xfrm>
          <a:prstGeom prst="rect">
            <a:avLst/>
          </a:prstGeom>
          <a:noFill/>
        </p:spPr>
        <p:txBody>
          <a:bodyPr wrap="square" rtlCol="0">
            <a:spAutoFit/>
          </a:bodyPr>
          <a:lstStyle/>
          <a:p>
            <a:pPr algn="ctr"/>
            <a:r>
              <a:rPr lang="en-GB" sz="4000" b="1" dirty="0"/>
              <a:t>Axle Counters</a:t>
            </a:r>
          </a:p>
          <a:p>
            <a:endParaRPr lang="en-GB" sz="2800" b="1" dirty="0"/>
          </a:p>
          <a:p>
            <a:r>
              <a:rPr lang="en-GB" sz="2800" dirty="0"/>
              <a:t>Count number of axles passing the counter at beginning and end of section</a:t>
            </a:r>
          </a:p>
          <a:p>
            <a:endParaRPr lang="en-GB" sz="4000" dirty="0"/>
          </a:p>
          <a:p>
            <a:endParaRPr lang="en-GB" sz="4000" dirty="0"/>
          </a:p>
        </p:txBody>
      </p:sp>
      <p:pic>
        <p:nvPicPr>
          <p:cNvPr id="5" name="Picture 4">
            <a:extLst>
              <a:ext uri="{FF2B5EF4-FFF2-40B4-BE49-F238E27FC236}">
                <a16:creationId xmlns:a16="http://schemas.microsoft.com/office/drawing/2014/main" id="{D0246134-6A7D-B648-AACE-D22E1EAF2AF3}"/>
              </a:ext>
            </a:extLst>
          </p:cNvPr>
          <p:cNvPicPr>
            <a:picLocks noChangeAspect="1"/>
          </p:cNvPicPr>
          <p:nvPr/>
        </p:nvPicPr>
        <p:blipFill>
          <a:blip r:embed="rId2"/>
          <a:stretch>
            <a:fillRect/>
          </a:stretch>
        </p:blipFill>
        <p:spPr>
          <a:xfrm>
            <a:off x="2046747" y="2849921"/>
            <a:ext cx="5080000" cy="3810000"/>
          </a:xfrm>
          <a:prstGeom prst="rect">
            <a:avLst/>
          </a:prstGeom>
        </p:spPr>
      </p:pic>
    </p:spTree>
    <p:extLst>
      <p:ext uri="{BB962C8B-B14F-4D97-AF65-F5344CB8AC3E}">
        <p14:creationId xmlns:p14="http://schemas.microsoft.com/office/powerpoint/2010/main" val="5588909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6678751"/>
          </a:xfrm>
          <a:prstGeom prst="rect">
            <a:avLst/>
          </a:prstGeom>
          <a:noFill/>
        </p:spPr>
        <p:txBody>
          <a:bodyPr wrap="square" rtlCol="0">
            <a:spAutoFit/>
          </a:bodyPr>
          <a:lstStyle/>
          <a:p>
            <a:pPr algn="ctr"/>
            <a:r>
              <a:rPr lang="en-GB" sz="4000" b="1" dirty="0"/>
              <a:t>Axle Counters</a:t>
            </a:r>
          </a:p>
          <a:p>
            <a:endParaRPr lang="en-GB" sz="2800" b="1" dirty="0"/>
          </a:p>
          <a:p>
            <a:endParaRPr lang="en-GB" sz="2800" dirty="0"/>
          </a:p>
          <a:p>
            <a:endParaRPr lang="en-GB" sz="2800" dirty="0"/>
          </a:p>
          <a:p>
            <a:endParaRPr lang="en-GB" sz="2800" dirty="0"/>
          </a:p>
          <a:p>
            <a:endParaRPr lang="en-GB" sz="2800" dirty="0"/>
          </a:p>
          <a:p>
            <a:endParaRPr lang="en-GB" sz="2800" dirty="0"/>
          </a:p>
          <a:p>
            <a:endParaRPr lang="en-GB" sz="2800" dirty="0"/>
          </a:p>
          <a:p>
            <a:endParaRPr lang="en-GB" sz="2800" dirty="0"/>
          </a:p>
          <a:p>
            <a:endParaRPr lang="en-GB" sz="2800" dirty="0"/>
          </a:p>
          <a:p>
            <a:endParaRPr lang="en-GB" sz="2800" dirty="0"/>
          </a:p>
          <a:p>
            <a:endParaRPr lang="en-GB" sz="2800" dirty="0"/>
          </a:p>
          <a:p>
            <a:r>
              <a:rPr lang="en-GB" sz="2800" dirty="0"/>
              <a:t>If </a:t>
            </a:r>
            <a:r>
              <a:rPr lang="en-GB" sz="2800" b="1" dirty="0"/>
              <a:t>count in = count out</a:t>
            </a:r>
            <a:r>
              <a:rPr lang="en-GB" sz="2800" dirty="0"/>
              <a:t> then the section is empty</a:t>
            </a:r>
            <a:endParaRPr lang="en-GB" sz="2800" b="1" dirty="0"/>
          </a:p>
          <a:p>
            <a:endParaRPr lang="en-GB" sz="4000" dirty="0"/>
          </a:p>
        </p:txBody>
      </p:sp>
      <p:pic>
        <p:nvPicPr>
          <p:cNvPr id="6" name="Picture 5">
            <a:extLst>
              <a:ext uri="{FF2B5EF4-FFF2-40B4-BE49-F238E27FC236}">
                <a16:creationId xmlns:a16="http://schemas.microsoft.com/office/drawing/2014/main" id="{EFF0C803-9305-B44C-84DD-08524573FA1F}"/>
              </a:ext>
            </a:extLst>
          </p:cNvPr>
          <p:cNvPicPr>
            <a:picLocks noChangeAspect="1"/>
          </p:cNvPicPr>
          <p:nvPr/>
        </p:nvPicPr>
        <p:blipFill>
          <a:blip r:embed="rId2"/>
          <a:stretch>
            <a:fillRect/>
          </a:stretch>
        </p:blipFill>
        <p:spPr>
          <a:xfrm>
            <a:off x="434975" y="1088636"/>
            <a:ext cx="8274050" cy="4332168"/>
          </a:xfrm>
          <a:prstGeom prst="rect">
            <a:avLst/>
          </a:prstGeom>
        </p:spPr>
      </p:pic>
    </p:spTree>
    <p:extLst>
      <p:ext uri="{BB962C8B-B14F-4D97-AF65-F5344CB8AC3E}">
        <p14:creationId xmlns:p14="http://schemas.microsoft.com/office/powerpoint/2010/main" val="4145082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AEC43E-7C37-6140-9F5D-B69046530BD2}"/>
              </a:ext>
            </a:extLst>
          </p:cNvPr>
          <p:cNvPicPr>
            <a:picLocks noChangeAspect="1"/>
          </p:cNvPicPr>
          <p:nvPr/>
        </p:nvPicPr>
        <p:blipFill>
          <a:blip r:embed="rId2"/>
          <a:stretch>
            <a:fillRect/>
          </a:stretch>
        </p:blipFill>
        <p:spPr>
          <a:xfrm>
            <a:off x="2587933" y="333855"/>
            <a:ext cx="3968135" cy="6190291"/>
          </a:xfrm>
          <a:prstGeom prst="rect">
            <a:avLst/>
          </a:prstGeom>
        </p:spPr>
      </p:pic>
    </p:spTree>
    <p:extLst>
      <p:ext uri="{BB962C8B-B14F-4D97-AF65-F5344CB8AC3E}">
        <p14:creationId xmlns:p14="http://schemas.microsoft.com/office/powerpoint/2010/main" val="18142905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3477875"/>
          </a:xfrm>
          <a:prstGeom prst="rect">
            <a:avLst/>
          </a:prstGeom>
          <a:noFill/>
        </p:spPr>
        <p:txBody>
          <a:bodyPr wrap="square" rtlCol="0">
            <a:spAutoFit/>
          </a:bodyPr>
          <a:lstStyle/>
          <a:p>
            <a:r>
              <a:rPr lang="en-GB" sz="4000" b="1" dirty="0">
                <a:solidFill>
                  <a:srgbClr val="C00000"/>
                </a:solidFill>
              </a:rPr>
              <a:t>Accident: </a:t>
            </a:r>
            <a:r>
              <a:rPr lang="en-GB" sz="4000" b="1" dirty="0"/>
              <a:t>Severn Tunnel</a:t>
            </a:r>
          </a:p>
          <a:p>
            <a:pPr algn="ctr"/>
            <a:endParaRPr lang="en-GB" sz="4000" b="1" dirty="0"/>
          </a:p>
          <a:p>
            <a:r>
              <a:rPr lang="en-GB" sz="2800" b="1" dirty="0"/>
              <a:t>Date: </a:t>
            </a:r>
            <a:r>
              <a:rPr lang="en-GB" sz="2800" dirty="0"/>
              <a:t>1991</a:t>
            </a:r>
          </a:p>
          <a:p>
            <a:r>
              <a:rPr lang="en-GB" sz="2800" b="1" dirty="0"/>
              <a:t>Location: </a:t>
            </a:r>
            <a:r>
              <a:rPr lang="en-GB" sz="2800" dirty="0"/>
              <a:t>Severn Tunnel</a:t>
            </a:r>
          </a:p>
          <a:p>
            <a:r>
              <a:rPr lang="en-GB" sz="2800" b="1" dirty="0"/>
              <a:t>Deaths: </a:t>
            </a:r>
            <a:r>
              <a:rPr lang="en-GB" sz="2800" dirty="0"/>
              <a:t>0			</a:t>
            </a:r>
            <a:r>
              <a:rPr lang="en-GB" sz="2800" b="1" dirty="0"/>
              <a:t>Injuries: </a:t>
            </a:r>
            <a:r>
              <a:rPr lang="en-GB" sz="2800" dirty="0"/>
              <a:t>185</a:t>
            </a:r>
            <a:endParaRPr lang="en-GB" sz="2800" b="1" dirty="0">
              <a:solidFill>
                <a:srgbClr val="C00000"/>
              </a:solidFill>
            </a:endParaRPr>
          </a:p>
          <a:p>
            <a:endParaRPr lang="en-GB" sz="2800" b="1" dirty="0">
              <a:solidFill>
                <a:srgbClr val="C00000"/>
              </a:solidFill>
            </a:endParaRPr>
          </a:p>
          <a:p>
            <a:pPr marL="457200" indent="-457200">
              <a:buFont typeface="Arial" panose="020B0604020202020204" pitchFamily="34" charset="0"/>
              <a:buChar char="•"/>
            </a:pPr>
            <a:endParaRPr lang="en-GB" sz="2800" dirty="0"/>
          </a:p>
        </p:txBody>
      </p:sp>
      <p:pic>
        <p:nvPicPr>
          <p:cNvPr id="5" name="Picture 4">
            <a:extLst>
              <a:ext uri="{FF2B5EF4-FFF2-40B4-BE49-F238E27FC236}">
                <a16:creationId xmlns:a16="http://schemas.microsoft.com/office/drawing/2014/main" id="{423FF700-DAA9-0E42-AD82-4F8CD306BBB7}"/>
              </a:ext>
            </a:extLst>
          </p:cNvPr>
          <p:cNvPicPr>
            <a:picLocks noChangeAspect="1"/>
          </p:cNvPicPr>
          <p:nvPr/>
        </p:nvPicPr>
        <p:blipFill>
          <a:blip r:embed="rId2"/>
          <a:stretch>
            <a:fillRect/>
          </a:stretch>
        </p:blipFill>
        <p:spPr>
          <a:xfrm>
            <a:off x="1619250" y="2777114"/>
            <a:ext cx="5905500" cy="3850154"/>
          </a:xfrm>
          <a:prstGeom prst="rect">
            <a:avLst/>
          </a:prstGeom>
        </p:spPr>
      </p:pic>
    </p:spTree>
    <p:extLst>
      <p:ext uri="{BB962C8B-B14F-4D97-AF65-F5344CB8AC3E}">
        <p14:creationId xmlns:p14="http://schemas.microsoft.com/office/powerpoint/2010/main" val="37991815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6063198"/>
          </a:xfrm>
          <a:prstGeom prst="rect">
            <a:avLst/>
          </a:prstGeom>
          <a:noFill/>
        </p:spPr>
        <p:txBody>
          <a:bodyPr wrap="square" rtlCol="0">
            <a:spAutoFit/>
          </a:bodyPr>
          <a:lstStyle/>
          <a:p>
            <a:r>
              <a:rPr lang="en-GB" sz="4000" b="1" dirty="0">
                <a:solidFill>
                  <a:srgbClr val="C00000"/>
                </a:solidFill>
              </a:rPr>
              <a:t>Accident: </a:t>
            </a:r>
            <a:r>
              <a:rPr lang="en-GB" sz="4000" b="1" dirty="0"/>
              <a:t>Severn Tunnel</a:t>
            </a:r>
          </a:p>
          <a:p>
            <a:pPr algn="ctr"/>
            <a:endParaRPr lang="en-GB" sz="4000" b="1" dirty="0"/>
          </a:p>
          <a:p>
            <a:r>
              <a:rPr lang="en-GB" sz="2800" b="1" dirty="0"/>
              <a:t>Date: </a:t>
            </a:r>
            <a:r>
              <a:rPr lang="en-GB" sz="2800" dirty="0"/>
              <a:t>1991</a:t>
            </a:r>
          </a:p>
          <a:p>
            <a:r>
              <a:rPr lang="en-GB" sz="2800" b="1" dirty="0"/>
              <a:t>Location: </a:t>
            </a:r>
            <a:r>
              <a:rPr lang="en-GB" sz="2800" dirty="0"/>
              <a:t>Severn Tunnel</a:t>
            </a:r>
          </a:p>
          <a:p>
            <a:r>
              <a:rPr lang="en-GB" sz="2800" b="1" dirty="0"/>
              <a:t>Deaths: </a:t>
            </a:r>
            <a:r>
              <a:rPr lang="en-GB" sz="2800" dirty="0"/>
              <a:t>0			</a:t>
            </a:r>
            <a:r>
              <a:rPr lang="en-GB" sz="2800" b="1" dirty="0"/>
              <a:t>Injuries: </a:t>
            </a:r>
            <a:r>
              <a:rPr lang="en-GB" sz="2800" dirty="0"/>
              <a:t>185</a:t>
            </a:r>
          </a:p>
          <a:p>
            <a:endParaRPr lang="en-GB" sz="2800" b="1" dirty="0">
              <a:solidFill>
                <a:srgbClr val="C00000"/>
              </a:solidFill>
            </a:endParaRPr>
          </a:p>
          <a:p>
            <a:r>
              <a:rPr lang="en-GB" sz="2800" b="1" dirty="0"/>
              <a:t>Causes:</a:t>
            </a:r>
          </a:p>
          <a:p>
            <a:pPr marL="457200" indent="-457200">
              <a:buFont typeface="Arial" panose="020B0604020202020204" pitchFamily="34" charset="0"/>
              <a:buChar char="•"/>
            </a:pPr>
            <a:r>
              <a:rPr lang="en-GB" sz="2800" dirty="0"/>
              <a:t>Signalling fault meant special arrangements were in place</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Signalling technicians </a:t>
            </a:r>
            <a:r>
              <a:rPr lang="en-GB" sz="2800" i="1" dirty="0"/>
              <a:t>probably </a:t>
            </a:r>
            <a:r>
              <a:rPr lang="en-GB" sz="2800" dirty="0"/>
              <a:t>‘reset’ the axle counter while there was a train in section – making the signalling system think the section was clear</a:t>
            </a:r>
          </a:p>
        </p:txBody>
      </p:sp>
    </p:spTree>
    <p:extLst>
      <p:ext uri="{BB962C8B-B14F-4D97-AF65-F5344CB8AC3E}">
        <p14:creationId xmlns:p14="http://schemas.microsoft.com/office/powerpoint/2010/main" val="23431771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48AC2F-C3C6-3647-92AC-898E84B2A5A4}"/>
              </a:ext>
            </a:extLst>
          </p:cNvPr>
          <p:cNvPicPr>
            <a:picLocks noChangeAspect="1"/>
          </p:cNvPicPr>
          <p:nvPr/>
        </p:nvPicPr>
        <p:blipFill rotWithShape="1">
          <a:blip r:embed="rId3"/>
          <a:srcRect b="16682"/>
          <a:stretch/>
        </p:blipFill>
        <p:spPr>
          <a:xfrm>
            <a:off x="342900" y="1143000"/>
            <a:ext cx="3829050" cy="4253753"/>
          </a:xfrm>
          <a:prstGeom prst="rect">
            <a:avLst/>
          </a:prstGeom>
        </p:spPr>
      </p:pic>
      <p:pic>
        <p:nvPicPr>
          <p:cNvPr id="3" name="Picture 2">
            <a:extLst>
              <a:ext uri="{FF2B5EF4-FFF2-40B4-BE49-F238E27FC236}">
                <a16:creationId xmlns:a16="http://schemas.microsoft.com/office/drawing/2014/main" id="{0C339D49-8503-F749-8586-80603EB515FF}"/>
              </a:ext>
            </a:extLst>
          </p:cNvPr>
          <p:cNvPicPr>
            <a:picLocks noChangeAspect="1"/>
          </p:cNvPicPr>
          <p:nvPr/>
        </p:nvPicPr>
        <p:blipFill rotWithShape="1">
          <a:blip r:embed="rId4"/>
          <a:srcRect l="30210" r="16815" b="16663"/>
          <a:stretch/>
        </p:blipFill>
        <p:spPr>
          <a:xfrm>
            <a:off x="4805601" y="1137208"/>
            <a:ext cx="3610196" cy="4259545"/>
          </a:xfrm>
          <a:prstGeom prst="rect">
            <a:avLst/>
          </a:prstGeom>
        </p:spPr>
      </p:pic>
      <p:sp>
        <p:nvSpPr>
          <p:cNvPr id="5" name="TextBox 4">
            <a:extLst>
              <a:ext uri="{FF2B5EF4-FFF2-40B4-BE49-F238E27FC236}">
                <a16:creationId xmlns:a16="http://schemas.microsoft.com/office/drawing/2014/main" id="{993A1E4A-AC18-1E4D-8732-B124E837FC7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Colour Light Signals</a:t>
            </a:r>
          </a:p>
        </p:txBody>
      </p:sp>
      <p:sp>
        <p:nvSpPr>
          <p:cNvPr id="6" name="TextBox 5">
            <a:extLst>
              <a:ext uri="{FF2B5EF4-FFF2-40B4-BE49-F238E27FC236}">
                <a16:creationId xmlns:a16="http://schemas.microsoft.com/office/drawing/2014/main" id="{EBE34693-27CA-EE42-9129-4FC6F16F5384}"/>
              </a:ext>
            </a:extLst>
          </p:cNvPr>
          <p:cNvSpPr txBox="1"/>
          <p:nvPr/>
        </p:nvSpPr>
        <p:spPr>
          <a:xfrm>
            <a:off x="312896" y="5396753"/>
            <a:ext cx="8554065" cy="1200329"/>
          </a:xfrm>
          <a:prstGeom prst="rect">
            <a:avLst/>
          </a:prstGeom>
          <a:noFill/>
        </p:spPr>
        <p:txBody>
          <a:bodyPr wrap="square" rtlCol="0">
            <a:spAutoFit/>
          </a:bodyPr>
          <a:lstStyle/>
          <a:p>
            <a:pPr algn="ctr"/>
            <a:r>
              <a:rPr lang="en-GB" sz="3600" dirty="0"/>
              <a:t>Earliest installation: 1926 (Southern Region)</a:t>
            </a:r>
          </a:p>
          <a:p>
            <a:pPr algn="ctr"/>
            <a:r>
              <a:rPr lang="en-GB" sz="3600" dirty="0"/>
              <a:t>Other regions mostly in 50s-70s</a:t>
            </a:r>
          </a:p>
        </p:txBody>
      </p:sp>
    </p:spTree>
    <p:extLst>
      <p:ext uri="{BB962C8B-B14F-4D97-AF65-F5344CB8AC3E}">
        <p14:creationId xmlns:p14="http://schemas.microsoft.com/office/powerpoint/2010/main" val="23621695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3A1E4A-AC18-1E4D-8732-B124E837FC7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Four Aspect Signalling: Stop</a:t>
            </a:r>
          </a:p>
        </p:txBody>
      </p:sp>
      <p:grpSp>
        <p:nvGrpSpPr>
          <p:cNvPr id="12" name="Group 11">
            <a:extLst>
              <a:ext uri="{FF2B5EF4-FFF2-40B4-BE49-F238E27FC236}">
                <a16:creationId xmlns:a16="http://schemas.microsoft.com/office/drawing/2014/main" id="{0482B97C-2676-3046-A650-F06754434E56}"/>
              </a:ext>
            </a:extLst>
          </p:cNvPr>
          <p:cNvGrpSpPr/>
          <p:nvPr/>
        </p:nvGrpSpPr>
        <p:grpSpPr>
          <a:xfrm>
            <a:off x="3129422" y="905965"/>
            <a:ext cx="2914650" cy="5753956"/>
            <a:chOff x="3129422" y="905965"/>
            <a:chExt cx="2914650" cy="5753956"/>
          </a:xfrm>
        </p:grpSpPr>
        <p:sp>
          <p:nvSpPr>
            <p:cNvPr id="6" name="Rounded Rectangle 5">
              <a:extLst>
                <a:ext uri="{FF2B5EF4-FFF2-40B4-BE49-F238E27FC236}">
                  <a16:creationId xmlns:a16="http://schemas.microsoft.com/office/drawing/2014/main" id="{2F4B5F44-8097-FE44-8C78-7E47DB20EFB4}"/>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C11A9BD7-A5E2-7D4E-B729-C1E5DFE9EFA0}"/>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2A198075-B7C1-7942-9E1A-24ACF3018297}"/>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9176BE8F-7731-7A40-AB08-C14303969671}"/>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9522F9E8-DC5D-9242-814A-137996AA5DB6}"/>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9789596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3A1E4A-AC18-1E4D-8732-B124E837FC7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Four Aspect Signalling: Caution</a:t>
            </a:r>
          </a:p>
        </p:txBody>
      </p:sp>
      <p:grpSp>
        <p:nvGrpSpPr>
          <p:cNvPr id="2" name="Group 1">
            <a:extLst>
              <a:ext uri="{FF2B5EF4-FFF2-40B4-BE49-F238E27FC236}">
                <a16:creationId xmlns:a16="http://schemas.microsoft.com/office/drawing/2014/main" id="{EDAE1E22-7FA0-BB4F-A626-1D628CFC196B}"/>
              </a:ext>
            </a:extLst>
          </p:cNvPr>
          <p:cNvGrpSpPr/>
          <p:nvPr/>
        </p:nvGrpSpPr>
        <p:grpSpPr>
          <a:xfrm>
            <a:off x="3129422" y="905965"/>
            <a:ext cx="2914650" cy="5753956"/>
            <a:chOff x="3129422" y="905965"/>
            <a:chExt cx="2914650" cy="5753956"/>
          </a:xfrm>
        </p:grpSpPr>
        <p:sp>
          <p:nvSpPr>
            <p:cNvPr id="6" name="Rounded Rectangle 5">
              <a:extLst>
                <a:ext uri="{FF2B5EF4-FFF2-40B4-BE49-F238E27FC236}">
                  <a16:creationId xmlns:a16="http://schemas.microsoft.com/office/drawing/2014/main" id="{2F4B5F44-8097-FE44-8C78-7E47DB20EFB4}"/>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C11A9BD7-A5E2-7D4E-B729-C1E5DFE9EFA0}"/>
                </a:ext>
              </a:extLst>
            </p:cNvPr>
            <p:cNvSpPr/>
            <p:nvPr/>
          </p:nvSpPr>
          <p:spPr>
            <a:xfrm>
              <a:off x="4034297" y="1194751"/>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2A198075-B7C1-7942-9E1A-24ACF3018297}"/>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9176BE8F-7731-7A40-AB08-C14303969671}"/>
                </a:ext>
              </a:extLst>
            </p:cNvPr>
            <p:cNvSpPr/>
            <p:nvPr/>
          </p:nvSpPr>
          <p:spPr>
            <a:xfrm>
              <a:off x="4034297" y="3982123"/>
              <a:ext cx="1104900" cy="11049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9522F9E8-DC5D-9242-814A-137996AA5DB6}"/>
                </a:ext>
              </a:extLst>
            </p:cNvPr>
            <p:cNvSpPr/>
            <p:nvPr/>
          </p:nvSpPr>
          <p:spPr>
            <a:xfrm>
              <a:off x="4034297" y="5321022"/>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7471117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3A1E4A-AC18-1E4D-8732-B124E837FC7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Four Aspect Signalling: Prelim. Caution</a:t>
            </a:r>
          </a:p>
        </p:txBody>
      </p:sp>
      <p:sp>
        <p:nvSpPr>
          <p:cNvPr id="6" name="Rounded Rectangle 5">
            <a:extLst>
              <a:ext uri="{FF2B5EF4-FFF2-40B4-BE49-F238E27FC236}">
                <a16:creationId xmlns:a16="http://schemas.microsoft.com/office/drawing/2014/main" id="{2F4B5F44-8097-FE44-8C78-7E47DB20EFB4}"/>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C11A9BD7-A5E2-7D4E-B729-C1E5DFE9EFA0}"/>
              </a:ext>
            </a:extLst>
          </p:cNvPr>
          <p:cNvSpPr/>
          <p:nvPr/>
        </p:nvSpPr>
        <p:spPr>
          <a:xfrm>
            <a:off x="4034297" y="1194751"/>
            <a:ext cx="1104900" cy="11049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2A198075-B7C1-7942-9E1A-24ACF3018297}"/>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9176BE8F-7731-7A40-AB08-C14303969671}"/>
              </a:ext>
            </a:extLst>
          </p:cNvPr>
          <p:cNvSpPr/>
          <p:nvPr/>
        </p:nvSpPr>
        <p:spPr>
          <a:xfrm>
            <a:off x="4034297" y="3982123"/>
            <a:ext cx="1104900" cy="11049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9522F9E8-DC5D-9242-814A-137996AA5DB6}"/>
              </a:ext>
            </a:extLst>
          </p:cNvPr>
          <p:cNvSpPr/>
          <p:nvPr/>
        </p:nvSpPr>
        <p:spPr>
          <a:xfrm>
            <a:off x="4034297" y="5321022"/>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232941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3A1E4A-AC18-1E4D-8732-B124E837FC7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Four Aspect Signalling: Clear</a:t>
            </a:r>
          </a:p>
        </p:txBody>
      </p:sp>
      <p:grpSp>
        <p:nvGrpSpPr>
          <p:cNvPr id="2" name="Group 1">
            <a:extLst>
              <a:ext uri="{FF2B5EF4-FFF2-40B4-BE49-F238E27FC236}">
                <a16:creationId xmlns:a16="http://schemas.microsoft.com/office/drawing/2014/main" id="{92B6D38F-0812-1644-BFF9-A9D1DEA9F86B}"/>
              </a:ext>
            </a:extLst>
          </p:cNvPr>
          <p:cNvGrpSpPr/>
          <p:nvPr/>
        </p:nvGrpSpPr>
        <p:grpSpPr>
          <a:xfrm>
            <a:off x="3129422" y="905965"/>
            <a:ext cx="2914650" cy="5753956"/>
            <a:chOff x="3129422" y="905965"/>
            <a:chExt cx="2914650" cy="5753956"/>
          </a:xfrm>
        </p:grpSpPr>
        <p:sp>
          <p:nvSpPr>
            <p:cNvPr id="6" name="Rounded Rectangle 5">
              <a:extLst>
                <a:ext uri="{FF2B5EF4-FFF2-40B4-BE49-F238E27FC236}">
                  <a16:creationId xmlns:a16="http://schemas.microsoft.com/office/drawing/2014/main" id="{2F4B5F44-8097-FE44-8C78-7E47DB20EFB4}"/>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C11A9BD7-A5E2-7D4E-B729-C1E5DFE9EFA0}"/>
                </a:ext>
              </a:extLst>
            </p:cNvPr>
            <p:cNvSpPr/>
            <p:nvPr/>
          </p:nvSpPr>
          <p:spPr>
            <a:xfrm>
              <a:off x="4034297" y="1194751"/>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2A198075-B7C1-7942-9E1A-24ACF3018297}"/>
                </a:ext>
              </a:extLst>
            </p:cNvPr>
            <p:cNvSpPr/>
            <p:nvPr/>
          </p:nvSpPr>
          <p:spPr>
            <a:xfrm>
              <a:off x="4034297" y="2588437"/>
              <a:ext cx="1104900" cy="11049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9176BE8F-7731-7A40-AB08-C14303969671}"/>
                </a:ext>
              </a:extLst>
            </p:cNvPr>
            <p:cNvSpPr/>
            <p:nvPr/>
          </p:nvSpPr>
          <p:spPr>
            <a:xfrm>
              <a:off x="4034297" y="3982123"/>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9522F9E8-DC5D-9242-814A-137996AA5DB6}"/>
                </a:ext>
              </a:extLst>
            </p:cNvPr>
            <p:cNvSpPr/>
            <p:nvPr/>
          </p:nvSpPr>
          <p:spPr>
            <a:xfrm>
              <a:off x="4034297" y="5321022"/>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718106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383D50-BB26-DE4A-B6C4-C2F6D32005D7}"/>
              </a:ext>
            </a:extLst>
          </p:cNvPr>
          <p:cNvPicPr>
            <a:picLocks noChangeAspect="1"/>
          </p:cNvPicPr>
          <p:nvPr/>
        </p:nvPicPr>
        <p:blipFill>
          <a:blip r:embed="rId2"/>
          <a:stretch>
            <a:fillRect/>
          </a:stretch>
        </p:blipFill>
        <p:spPr>
          <a:xfrm>
            <a:off x="1860550" y="469900"/>
            <a:ext cx="5422900" cy="5918200"/>
          </a:xfrm>
          <a:prstGeom prst="rect">
            <a:avLst/>
          </a:prstGeom>
        </p:spPr>
      </p:pic>
    </p:spTree>
    <p:extLst>
      <p:ext uri="{BB962C8B-B14F-4D97-AF65-F5344CB8AC3E}">
        <p14:creationId xmlns:p14="http://schemas.microsoft.com/office/powerpoint/2010/main" val="253493693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F025C7-5FDB-6045-905D-F4F938327FF7}"/>
              </a:ext>
            </a:extLst>
          </p:cNvPr>
          <p:cNvPicPr>
            <a:picLocks noChangeAspect="1"/>
          </p:cNvPicPr>
          <p:nvPr/>
        </p:nvPicPr>
        <p:blipFill rotWithShape="1">
          <a:blip r:embed="rId2"/>
          <a:srcRect t="17778" b="5833"/>
          <a:stretch/>
        </p:blipFill>
        <p:spPr>
          <a:xfrm>
            <a:off x="280220" y="831518"/>
            <a:ext cx="5712846" cy="5828403"/>
          </a:xfrm>
          <a:prstGeom prst="rect">
            <a:avLst/>
          </a:prstGeom>
        </p:spPr>
      </p:pic>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Electrical lever frames</a:t>
            </a:r>
          </a:p>
        </p:txBody>
      </p:sp>
      <p:sp>
        <p:nvSpPr>
          <p:cNvPr id="4" name="TextBox 3">
            <a:extLst>
              <a:ext uri="{FF2B5EF4-FFF2-40B4-BE49-F238E27FC236}">
                <a16:creationId xmlns:a16="http://schemas.microsoft.com/office/drawing/2014/main" id="{CB710D36-003F-1C45-BE1E-C9FE120F66DB}"/>
              </a:ext>
            </a:extLst>
          </p:cNvPr>
          <p:cNvSpPr txBox="1"/>
          <p:nvPr/>
        </p:nvSpPr>
        <p:spPr>
          <a:xfrm>
            <a:off x="6128678" y="831518"/>
            <a:ext cx="2735102" cy="5016758"/>
          </a:xfrm>
          <a:prstGeom prst="rect">
            <a:avLst/>
          </a:prstGeom>
          <a:noFill/>
        </p:spPr>
        <p:txBody>
          <a:bodyPr wrap="square" rtlCol="0">
            <a:spAutoFit/>
          </a:bodyPr>
          <a:lstStyle/>
          <a:p>
            <a:pPr algn="ctr"/>
            <a:r>
              <a:rPr lang="en-GB" sz="3200" dirty="0"/>
              <a:t>As early as 1900</a:t>
            </a:r>
          </a:p>
          <a:p>
            <a:pPr algn="ctr"/>
            <a:endParaRPr lang="en-GB" sz="3200" dirty="0"/>
          </a:p>
          <a:p>
            <a:pPr algn="ctr"/>
            <a:r>
              <a:rPr lang="en-GB" sz="3200" dirty="0"/>
              <a:t>Mostly 1920s-1950s</a:t>
            </a:r>
          </a:p>
          <a:p>
            <a:pPr algn="ctr"/>
            <a:endParaRPr lang="en-GB" sz="3200" dirty="0"/>
          </a:p>
          <a:p>
            <a:pPr algn="ctr"/>
            <a:r>
              <a:rPr lang="en-GB" sz="3200" dirty="0"/>
              <a:t>Liverpool Lime Street frame still in use until 2018!</a:t>
            </a:r>
          </a:p>
        </p:txBody>
      </p:sp>
    </p:spTree>
    <p:extLst>
      <p:ext uri="{BB962C8B-B14F-4D97-AF65-F5344CB8AC3E}">
        <p14:creationId xmlns:p14="http://schemas.microsoft.com/office/powerpoint/2010/main" val="35062392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NX Panels</a:t>
            </a:r>
          </a:p>
        </p:txBody>
      </p:sp>
      <p:pic>
        <p:nvPicPr>
          <p:cNvPr id="4" name="Picture 3">
            <a:extLst>
              <a:ext uri="{FF2B5EF4-FFF2-40B4-BE49-F238E27FC236}">
                <a16:creationId xmlns:a16="http://schemas.microsoft.com/office/drawing/2014/main" id="{091F7D79-272C-4843-9DEC-71EB3437B347}"/>
              </a:ext>
            </a:extLst>
          </p:cNvPr>
          <p:cNvPicPr>
            <a:picLocks noChangeAspect="1"/>
          </p:cNvPicPr>
          <p:nvPr/>
        </p:nvPicPr>
        <p:blipFill>
          <a:blip r:embed="rId2"/>
          <a:stretch>
            <a:fillRect/>
          </a:stretch>
        </p:blipFill>
        <p:spPr>
          <a:xfrm>
            <a:off x="280220" y="905965"/>
            <a:ext cx="8554064" cy="5702709"/>
          </a:xfrm>
          <a:prstGeom prst="rect">
            <a:avLst/>
          </a:prstGeom>
        </p:spPr>
      </p:pic>
      <p:sp>
        <p:nvSpPr>
          <p:cNvPr id="5" name="Rectangle 4">
            <a:extLst>
              <a:ext uri="{FF2B5EF4-FFF2-40B4-BE49-F238E27FC236}">
                <a16:creationId xmlns:a16="http://schemas.microsoft.com/office/drawing/2014/main" id="{F6F46A96-3035-4648-9FE4-91FDB6838506}"/>
              </a:ext>
            </a:extLst>
          </p:cNvPr>
          <p:cNvSpPr/>
          <p:nvPr/>
        </p:nvSpPr>
        <p:spPr>
          <a:xfrm>
            <a:off x="280220" y="4300350"/>
            <a:ext cx="5078891" cy="2308324"/>
          </a:xfrm>
          <a:prstGeom prst="rect">
            <a:avLst/>
          </a:prstGeom>
        </p:spPr>
        <p:txBody>
          <a:bodyPr wrap="none">
            <a:spAutoFit/>
          </a:bodyPr>
          <a:lstStyle/>
          <a:p>
            <a:r>
              <a:rPr lang="en-GB" sz="3600" b="1" dirty="0">
                <a:solidFill>
                  <a:schemeClr val="bg1">
                    <a:lumMod val="85000"/>
                  </a:schemeClr>
                </a:solidFill>
              </a:rPr>
              <a:t>1960s</a:t>
            </a:r>
          </a:p>
          <a:p>
            <a:r>
              <a:rPr lang="en-GB" sz="3600" b="1" dirty="0">
                <a:solidFill>
                  <a:schemeClr val="bg1">
                    <a:lumMod val="85000"/>
                  </a:schemeClr>
                </a:solidFill>
              </a:rPr>
              <a:t>Replaced 40 signal boxes!</a:t>
            </a:r>
          </a:p>
          <a:p>
            <a:r>
              <a:rPr lang="en-GB" sz="3600" b="1" dirty="0">
                <a:solidFill>
                  <a:schemeClr val="bg1">
                    <a:lumMod val="85000"/>
                  </a:schemeClr>
                </a:solidFill>
              </a:rPr>
              <a:t>80 miles of track</a:t>
            </a:r>
          </a:p>
          <a:p>
            <a:r>
              <a:rPr lang="en-GB" sz="3600" b="1" dirty="0">
                <a:solidFill>
                  <a:schemeClr val="bg1">
                    <a:lumMod val="85000"/>
                  </a:schemeClr>
                </a:solidFill>
              </a:rPr>
              <a:t>Fully track-circuited</a:t>
            </a:r>
          </a:p>
        </p:txBody>
      </p:sp>
    </p:spTree>
    <p:extLst>
      <p:ext uri="{BB962C8B-B14F-4D97-AF65-F5344CB8AC3E}">
        <p14:creationId xmlns:p14="http://schemas.microsoft.com/office/powerpoint/2010/main" val="1281508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63556C-5B05-B24E-A1C9-A9D286EA391F}"/>
              </a:ext>
            </a:extLst>
          </p:cNvPr>
          <p:cNvSpPr txBox="1"/>
          <p:nvPr/>
        </p:nvSpPr>
        <p:spPr>
          <a:xfrm>
            <a:off x="353961" y="589935"/>
            <a:ext cx="8347587" cy="4862870"/>
          </a:xfrm>
          <a:prstGeom prst="rect">
            <a:avLst/>
          </a:prstGeom>
          <a:noFill/>
        </p:spPr>
        <p:txBody>
          <a:bodyPr wrap="square" rtlCol="0">
            <a:spAutoFit/>
          </a:bodyPr>
          <a:lstStyle/>
          <a:p>
            <a:pPr algn="ctr"/>
            <a:r>
              <a:rPr lang="en-GB" sz="6000" b="1" dirty="0"/>
              <a:t>Do we need a signaller?</a:t>
            </a:r>
            <a:endParaRPr lang="en-US" sz="6000" b="1" dirty="0"/>
          </a:p>
          <a:p>
            <a:endParaRPr lang="en-US" b="1" dirty="0"/>
          </a:p>
          <a:p>
            <a:endParaRPr lang="en-US" b="1" dirty="0"/>
          </a:p>
          <a:p>
            <a:endParaRPr lang="en-US" b="1" dirty="0"/>
          </a:p>
          <a:p>
            <a:r>
              <a:rPr lang="en-US" sz="3200" b="1" dirty="0"/>
              <a:t>Maybe not?</a:t>
            </a:r>
          </a:p>
          <a:p>
            <a:endParaRPr lang="en-US" sz="3200" b="1" dirty="0"/>
          </a:p>
          <a:p>
            <a:r>
              <a:rPr lang="en-US" sz="3200" dirty="0"/>
              <a:t>Not many trains ➔ Unlikely to hit each other</a:t>
            </a:r>
            <a:endParaRPr lang="en-US" sz="3600" b="1" dirty="0"/>
          </a:p>
          <a:p>
            <a:endParaRPr lang="en-US" sz="3600" b="1" dirty="0"/>
          </a:p>
          <a:p>
            <a:r>
              <a:rPr lang="en-US" sz="3200" dirty="0"/>
              <a:t>Get out and change the points manually when needed</a:t>
            </a:r>
          </a:p>
        </p:txBody>
      </p:sp>
    </p:spTree>
    <p:extLst>
      <p:ext uri="{BB962C8B-B14F-4D97-AF65-F5344CB8AC3E}">
        <p14:creationId xmlns:p14="http://schemas.microsoft.com/office/powerpoint/2010/main" val="202513579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NX Panels</a:t>
            </a:r>
          </a:p>
        </p:txBody>
      </p:sp>
      <p:pic>
        <p:nvPicPr>
          <p:cNvPr id="2" name="Picture 1">
            <a:extLst>
              <a:ext uri="{FF2B5EF4-FFF2-40B4-BE49-F238E27FC236}">
                <a16:creationId xmlns:a16="http://schemas.microsoft.com/office/drawing/2014/main" id="{EA8F54C4-7D59-3F43-BA75-7BE7CD444EE9}"/>
              </a:ext>
            </a:extLst>
          </p:cNvPr>
          <p:cNvPicPr>
            <a:picLocks noChangeAspect="1"/>
          </p:cNvPicPr>
          <p:nvPr/>
        </p:nvPicPr>
        <p:blipFill>
          <a:blip r:embed="rId2"/>
          <a:stretch>
            <a:fillRect/>
          </a:stretch>
        </p:blipFill>
        <p:spPr>
          <a:xfrm>
            <a:off x="309715" y="905964"/>
            <a:ext cx="8524570" cy="5683047"/>
          </a:xfrm>
          <a:prstGeom prst="rect">
            <a:avLst/>
          </a:prstGeom>
        </p:spPr>
      </p:pic>
    </p:spTree>
    <p:extLst>
      <p:ext uri="{BB962C8B-B14F-4D97-AF65-F5344CB8AC3E}">
        <p14:creationId xmlns:p14="http://schemas.microsoft.com/office/powerpoint/2010/main" val="14637977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NX Panels</a:t>
            </a:r>
          </a:p>
        </p:txBody>
      </p:sp>
      <p:pic>
        <p:nvPicPr>
          <p:cNvPr id="4" name="Picture 3">
            <a:extLst>
              <a:ext uri="{FF2B5EF4-FFF2-40B4-BE49-F238E27FC236}">
                <a16:creationId xmlns:a16="http://schemas.microsoft.com/office/drawing/2014/main" id="{F3FA74C8-7CD7-9E4F-B071-E8CE6B709CC7}"/>
              </a:ext>
            </a:extLst>
          </p:cNvPr>
          <p:cNvPicPr>
            <a:picLocks noChangeAspect="1"/>
          </p:cNvPicPr>
          <p:nvPr/>
        </p:nvPicPr>
        <p:blipFill>
          <a:blip r:embed="rId2"/>
          <a:stretch>
            <a:fillRect/>
          </a:stretch>
        </p:blipFill>
        <p:spPr>
          <a:xfrm>
            <a:off x="309714" y="905965"/>
            <a:ext cx="8554065" cy="5702710"/>
          </a:xfrm>
          <a:prstGeom prst="rect">
            <a:avLst/>
          </a:prstGeom>
        </p:spPr>
      </p:pic>
    </p:spTree>
    <p:extLst>
      <p:ext uri="{BB962C8B-B14F-4D97-AF65-F5344CB8AC3E}">
        <p14:creationId xmlns:p14="http://schemas.microsoft.com/office/powerpoint/2010/main" val="39548571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65FAB7-9E21-D946-AE0A-692C073AC070}"/>
              </a:ext>
            </a:extLst>
          </p:cNvPr>
          <p:cNvSpPr txBox="1"/>
          <p:nvPr/>
        </p:nvSpPr>
        <p:spPr>
          <a:xfrm>
            <a:off x="294967" y="54114"/>
            <a:ext cx="8554065" cy="707886"/>
          </a:xfrm>
          <a:prstGeom prst="rect">
            <a:avLst/>
          </a:prstGeom>
          <a:noFill/>
        </p:spPr>
        <p:txBody>
          <a:bodyPr wrap="square" rtlCol="0">
            <a:spAutoFit/>
          </a:bodyPr>
          <a:lstStyle/>
          <a:p>
            <a:pPr algn="ctr"/>
            <a:r>
              <a:rPr lang="en-GB" sz="4000" b="1" dirty="0"/>
              <a:t>Oxford Panel (closed in 2018)</a:t>
            </a:r>
          </a:p>
        </p:txBody>
      </p:sp>
      <p:pic>
        <p:nvPicPr>
          <p:cNvPr id="2050" name="Picture 2">
            <a:extLst>
              <a:ext uri="{FF2B5EF4-FFF2-40B4-BE49-F238E27FC236}">
                <a16:creationId xmlns:a16="http://schemas.microsoft.com/office/drawing/2014/main" id="{3C0694F8-0216-87C4-5212-52DA4E68F5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751" y="762000"/>
            <a:ext cx="7778496" cy="5833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9728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E68F85BC-96E5-41EF-E616-3D04DDC216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555" y="917447"/>
            <a:ext cx="8458889" cy="563925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EAABCED-2042-B06A-3BF3-6B3485665E7C}"/>
              </a:ext>
            </a:extLst>
          </p:cNvPr>
          <p:cNvSpPr txBox="1"/>
          <p:nvPr/>
        </p:nvSpPr>
        <p:spPr>
          <a:xfrm>
            <a:off x="294966" y="154990"/>
            <a:ext cx="8554065" cy="707886"/>
          </a:xfrm>
          <a:prstGeom prst="rect">
            <a:avLst/>
          </a:prstGeom>
          <a:noFill/>
        </p:spPr>
        <p:txBody>
          <a:bodyPr wrap="square" rtlCol="0">
            <a:spAutoFit/>
          </a:bodyPr>
          <a:lstStyle/>
          <a:p>
            <a:pPr algn="ctr"/>
            <a:r>
              <a:rPr lang="en-GB" sz="4000" b="1" dirty="0"/>
              <a:t>Gloucester Panel</a:t>
            </a:r>
          </a:p>
        </p:txBody>
      </p:sp>
    </p:spTree>
    <p:extLst>
      <p:ext uri="{BB962C8B-B14F-4D97-AF65-F5344CB8AC3E}">
        <p14:creationId xmlns:p14="http://schemas.microsoft.com/office/powerpoint/2010/main" val="38665120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NX Panels</a:t>
            </a:r>
          </a:p>
        </p:txBody>
      </p:sp>
      <p:pic>
        <p:nvPicPr>
          <p:cNvPr id="2" name="Picture 1">
            <a:extLst>
              <a:ext uri="{FF2B5EF4-FFF2-40B4-BE49-F238E27FC236}">
                <a16:creationId xmlns:a16="http://schemas.microsoft.com/office/drawing/2014/main" id="{6EF70D0D-1FE6-5949-B672-4CB2D03B2879}"/>
              </a:ext>
            </a:extLst>
          </p:cNvPr>
          <p:cNvPicPr>
            <a:picLocks noChangeAspect="1"/>
          </p:cNvPicPr>
          <p:nvPr/>
        </p:nvPicPr>
        <p:blipFill>
          <a:blip r:embed="rId2"/>
          <a:stretch>
            <a:fillRect/>
          </a:stretch>
        </p:blipFill>
        <p:spPr>
          <a:xfrm>
            <a:off x="309715" y="905965"/>
            <a:ext cx="8524570" cy="5726100"/>
          </a:xfrm>
          <a:prstGeom prst="rect">
            <a:avLst/>
          </a:prstGeom>
        </p:spPr>
      </p:pic>
    </p:spTree>
    <p:extLst>
      <p:ext uri="{BB962C8B-B14F-4D97-AF65-F5344CB8AC3E}">
        <p14:creationId xmlns:p14="http://schemas.microsoft.com/office/powerpoint/2010/main" val="23495421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NX Panels</a:t>
            </a:r>
          </a:p>
        </p:txBody>
      </p:sp>
      <p:pic>
        <p:nvPicPr>
          <p:cNvPr id="4" name="Picture 3">
            <a:extLst>
              <a:ext uri="{FF2B5EF4-FFF2-40B4-BE49-F238E27FC236}">
                <a16:creationId xmlns:a16="http://schemas.microsoft.com/office/drawing/2014/main" id="{9A8E6DA7-2155-EE49-85EC-A64401FA39D8}"/>
              </a:ext>
            </a:extLst>
          </p:cNvPr>
          <p:cNvPicPr>
            <a:picLocks noChangeAspect="1"/>
          </p:cNvPicPr>
          <p:nvPr/>
        </p:nvPicPr>
        <p:blipFill>
          <a:blip r:embed="rId2"/>
          <a:stretch>
            <a:fillRect/>
          </a:stretch>
        </p:blipFill>
        <p:spPr>
          <a:xfrm>
            <a:off x="309715" y="905964"/>
            <a:ext cx="8524570" cy="5683047"/>
          </a:xfrm>
          <a:prstGeom prst="rect">
            <a:avLst/>
          </a:prstGeom>
        </p:spPr>
      </p:pic>
    </p:spTree>
    <p:extLst>
      <p:ext uri="{BB962C8B-B14F-4D97-AF65-F5344CB8AC3E}">
        <p14:creationId xmlns:p14="http://schemas.microsoft.com/office/powerpoint/2010/main" val="8993844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NX Panels</a:t>
            </a:r>
          </a:p>
        </p:txBody>
      </p:sp>
      <p:pic>
        <p:nvPicPr>
          <p:cNvPr id="2" name="Picture 1">
            <a:extLst>
              <a:ext uri="{FF2B5EF4-FFF2-40B4-BE49-F238E27FC236}">
                <a16:creationId xmlns:a16="http://schemas.microsoft.com/office/drawing/2014/main" id="{869B21BE-BC07-D347-BDDD-BC0E5D346A42}"/>
              </a:ext>
            </a:extLst>
          </p:cNvPr>
          <p:cNvPicPr>
            <a:picLocks noChangeAspect="1"/>
          </p:cNvPicPr>
          <p:nvPr/>
        </p:nvPicPr>
        <p:blipFill>
          <a:blip r:embed="rId2"/>
          <a:stretch>
            <a:fillRect/>
          </a:stretch>
        </p:blipFill>
        <p:spPr>
          <a:xfrm>
            <a:off x="750629" y="905965"/>
            <a:ext cx="7672235" cy="5754176"/>
          </a:xfrm>
          <a:prstGeom prst="rect">
            <a:avLst/>
          </a:prstGeom>
        </p:spPr>
      </p:pic>
    </p:spTree>
    <p:extLst>
      <p:ext uri="{BB962C8B-B14F-4D97-AF65-F5344CB8AC3E}">
        <p14:creationId xmlns:p14="http://schemas.microsoft.com/office/powerpoint/2010/main" val="2356041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063A0C-E21E-CD4A-B0A4-EAE61DCD06E3}"/>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Relay interlocking</a:t>
            </a:r>
          </a:p>
        </p:txBody>
      </p:sp>
      <p:pic>
        <p:nvPicPr>
          <p:cNvPr id="5" name="Picture 4">
            <a:extLst>
              <a:ext uri="{FF2B5EF4-FFF2-40B4-BE49-F238E27FC236}">
                <a16:creationId xmlns:a16="http://schemas.microsoft.com/office/drawing/2014/main" id="{EA341257-DFBA-A54D-A029-B7FB9713BB06}"/>
              </a:ext>
            </a:extLst>
          </p:cNvPr>
          <p:cNvPicPr>
            <a:picLocks noChangeAspect="1"/>
          </p:cNvPicPr>
          <p:nvPr/>
        </p:nvPicPr>
        <p:blipFill rotWithShape="1">
          <a:blip r:embed="rId2"/>
          <a:srcRect r="6685"/>
          <a:stretch/>
        </p:blipFill>
        <p:spPr>
          <a:xfrm>
            <a:off x="620044" y="905964"/>
            <a:ext cx="8243736" cy="5883772"/>
          </a:xfrm>
          <a:prstGeom prst="rect">
            <a:avLst/>
          </a:prstGeom>
        </p:spPr>
      </p:pic>
      <p:pic>
        <p:nvPicPr>
          <p:cNvPr id="4" name="Picture 3">
            <a:extLst>
              <a:ext uri="{FF2B5EF4-FFF2-40B4-BE49-F238E27FC236}">
                <a16:creationId xmlns:a16="http://schemas.microsoft.com/office/drawing/2014/main" id="{998963E5-9474-B34E-A626-F9400A378931}"/>
              </a:ext>
            </a:extLst>
          </p:cNvPr>
          <p:cNvPicPr>
            <a:picLocks noChangeAspect="1"/>
          </p:cNvPicPr>
          <p:nvPr/>
        </p:nvPicPr>
        <p:blipFill>
          <a:blip r:embed="rId3"/>
          <a:stretch>
            <a:fillRect/>
          </a:stretch>
        </p:blipFill>
        <p:spPr>
          <a:xfrm>
            <a:off x="309714" y="905964"/>
            <a:ext cx="3900335" cy="5850503"/>
          </a:xfrm>
          <a:prstGeom prst="rect">
            <a:avLst/>
          </a:prstGeom>
        </p:spPr>
      </p:pic>
    </p:spTree>
    <p:extLst>
      <p:ext uri="{BB962C8B-B14F-4D97-AF65-F5344CB8AC3E}">
        <p14:creationId xmlns:p14="http://schemas.microsoft.com/office/powerpoint/2010/main" val="39955654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3477875"/>
          </a:xfrm>
          <a:prstGeom prst="rect">
            <a:avLst/>
          </a:prstGeom>
          <a:noFill/>
        </p:spPr>
        <p:txBody>
          <a:bodyPr wrap="square" rtlCol="0">
            <a:spAutoFit/>
          </a:bodyPr>
          <a:lstStyle/>
          <a:p>
            <a:r>
              <a:rPr lang="en-GB" sz="4000" b="1" dirty="0">
                <a:solidFill>
                  <a:srgbClr val="C00000"/>
                </a:solidFill>
              </a:rPr>
              <a:t>Accident: </a:t>
            </a:r>
            <a:r>
              <a:rPr lang="en-GB" sz="4000" b="1" dirty="0"/>
              <a:t>Clapham Junction</a:t>
            </a:r>
          </a:p>
          <a:p>
            <a:pPr algn="ctr"/>
            <a:endParaRPr lang="en-GB" sz="4000" b="1" dirty="0"/>
          </a:p>
          <a:p>
            <a:r>
              <a:rPr lang="en-GB" sz="2800" b="1" dirty="0"/>
              <a:t>Date: </a:t>
            </a:r>
            <a:r>
              <a:rPr lang="en-GB" sz="2800" dirty="0"/>
              <a:t>1988</a:t>
            </a:r>
          </a:p>
          <a:p>
            <a:r>
              <a:rPr lang="en-GB" sz="2800" b="1" dirty="0"/>
              <a:t>Location: </a:t>
            </a:r>
            <a:r>
              <a:rPr lang="en-GB" sz="2800" dirty="0"/>
              <a:t>South of Clapham Junction station</a:t>
            </a:r>
          </a:p>
          <a:p>
            <a:r>
              <a:rPr lang="en-GB" sz="2800" b="1" dirty="0"/>
              <a:t>Deaths: </a:t>
            </a:r>
            <a:r>
              <a:rPr lang="en-GB" sz="2800" dirty="0"/>
              <a:t>35			</a:t>
            </a:r>
            <a:r>
              <a:rPr lang="en-GB" sz="2800" b="1" dirty="0"/>
              <a:t>Injuries: </a:t>
            </a:r>
            <a:r>
              <a:rPr lang="en-GB" sz="2800" dirty="0"/>
              <a:t>484</a:t>
            </a:r>
            <a:endParaRPr lang="en-GB" sz="2800" b="1" dirty="0">
              <a:solidFill>
                <a:srgbClr val="C00000"/>
              </a:solidFill>
            </a:endParaRPr>
          </a:p>
          <a:p>
            <a:endParaRPr lang="en-GB" sz="2800" b="1" dirty="0">
              <a:solidFill>
                <a:srgbClr val="C00000"/>
              </a:solidFill>
            </a:endParaRPr>
          </a:p>
          <a:p>
            <a:pPr marL="457200" indent="-457200">
              <a:buFont typeface="Arial" panose="020B0604020202020204" pitchFamily="34" charset="0"/>
              <a:buChar char="•"/>
            </a:pPr>
            <a:endParaRPr lang="en-GB" sz="2800" dirty="0"/>
          </a:p>
        </p:txBody>
      </p:sp>
      <p:pic>
        <p:nvPicPr>
          <p:cNvPr id="2" name="Picture 1">
            <a:extLst>
              <a:ext uri="{FF2B5EF4-FFF2-40B4-BE49-F238E27FC236}">
                <a16:creationId xmlns:a16="http://schemas.microsoft.com/office/drawing/2014/main" id="{75894A1B-A028-8940-BDD0-D6350AF840B2}"/>
              </a:ext>
            </a:extLst>
          </p:cNvPr>
          <p:cNvPicPr>
            <a:picLocks noChangeAspect="1"/>
          </p:cNvPicPr>
          <p:nvPr/>
        </p:nvPicPr>
        <p:blipFill>
          <a:blip r:embed="rId2"/>
          <a:stretch>
            <a:fillRect/>
          </a:stretch>
        </p:blipFill>
        <p:spPr>
          <a:xfrm>
            <a:off x="1828799" y="2874570"/>
            <a:ext cx="5486400" cy="3752698"/>
          </a:xfrm>
          <a:prstGeom prst="rect">
            <a:avLst/>
          </a:prstGeom>
        </p:spPr>
      </p:pic>
    </p:spTree>
    <p:extLst>
      <p:ext uri="{BB962C8B-B14F-4D97-AF65-F5344CB8AC3E}">
        <p14:creationId xmlns:p14="http://schemas.microsoft.com/office/powerpoint/2010/main" val="363671584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8FF2AA-55F3-E247-AAC4-382158665A0C}"/>
              </a:ext>
            </a:extLst>
          </p:cNvPr>
          <p:cNvSpPr/>
          <p:nvPr/>
        </p:nvSpPr>
        <p:spPr>
          <a:xfrm>
            <a:off x="323850" y="3295650"/>
            <a:ext cx="8629650" cy="13335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tored Data 2">
            <a:extLst>
              <a:ext uri="{FF2B5EF4-FFF2-40B4-BE49-F238E27FC236}">
                <a16:creationId xmlns:a16="http://schemas.microsoft.com/office/drawing/2014/main" id="{6E3D5954-D2E5-C747-A121-5E22B7EA51AF}"/>
              </a:ext>
            </a:extLst>
          </p:cNvPr>
          <p:cNvSpPr/>
          <p:nvPr/>
        </p:nvSpPr>
        <p:spPr>
          <a:xfrm>
            <a:off x="2114550" y="2933700"/>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0" name="Stored Data 9">
            <a:extLst>
              <a:ext uri="{FF2B5EF4-FFF2-40B4-BE49-F238E27FC236}">
                <a16:creationId xmlns:a16="http://schemas.microsoft.com/office/drawing/2014/main" id="{E7F96A04-DC23-724A-837F-7B47C6B000BC}"/>
              </a:ext>
            </a:extLst>
          </p:cNvPr>
          <p:cNvSpPr/>
          <p:nvPr/>
        </p:nvSpPr>
        <p:spPr>
          <a:xfrm>
            <a:off x="3249383" y="2933700"/>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1" name="Rectangle 10">
            <a:extLst>
              <a:ext uri="{FF2B5EF4-FFF2-40B4-BE49-F238E27FC236}">
                <a16:creationId xmlns:a16="http://schemas.microsoft.com/office/drawing/2014/main" id="{D59F6EF2-67EB-EB4C-B0F6-42B68945534D}"/>
              </a:ext>
            </a:extLst>
          </p:cNvPr>
          <p:cNvSpPr/>
          <p:nvPr/>
        </p:nvSpPr>
        <p:spPr>
          <a:xfrm>
            <a:off x="323850" y="2686050"/>
            <a:ext cx="8629650" cy="13335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tored Data 11">
            <a:extLst>
              <a:ext uri="{FF2B5EF4-FFF2-40B4-BE49-F238E27FC236}">
                <a16:creationId xmlns:a16="http://schemas.microsoft.com/office/drawing/2014/main" id="{F0F462AF-5DF0-A543-BA5F-122EF368DACE}"/>
              </a:ext>
            </a:extLst>
          </p:cNvPr>
          <p:cNvSpPr/>
          <p:nvPr/>
        </p:nvSpPr>
        <p:spPr>
          <a:xfrm flipH="1">
            <a:off x="1975763" y="2324100"/>
            <a:ext cx="1447800" cy="361950"/>
          </a:xfrm>
          <a:prstGeom prst="flowChartOnlineStorag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3</a:t>
            </a:r>
          </a:p>
        </p:txBody>
      </p:sp>
      <p:grpSp>
        <p:nvGrpSpPr>
          <p:cNvPr id="13" name="Group 12">
            <a:extLst>
              <a:ext uri="{FF2B5EF4-FFF2-40B4-BE49-F238E27FC236}">
                <a16:creationId xmlns:a16="http://schemas.microsoft.com/office/drawing/2014/main" id="{27B2A015-DCBE-1641-89BA-A783294E21EA}"/>
              </a:ext>
            </a:extLst>
          </p:cNvPr>
          <p:cNvGrpSpPr/>
          <p:nvPr/>
        </p:nvGrpSpPr>
        <p:grpSpPr>
          <a:xfrm flipV="1">
            <a:off x="4676775" y="3565673"/>
            <a:ext cx="580106" cy="1145216"/>
            <a:chOff x="3129422" y="905965"/>
            <a:chExt cx="2914650" cy="5753956"/>
          </a:xfrm>
        </p:grpSpPr>
        <p:sp>
          <p:nvSpPr>
            <p:cNvPr id="14" name="Rounded Rectangle 13">
              <a:extLst>
                <a:ext uri="{FF2B5EF4-FFF2-40B4-BE49-F238E27FC236}">
                  <a16:creationId xmlns:a16="http://schemas.microsoft.com/office/drawing/2014/main" id="{05B42DC3-12E7-334D-B1B4-4C10B8801AE9}"/>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8C14DE4D-41B1-A643-A0E8-FB7CA46F5D33}"/>
                </a:ext>
              </a:extLst>
            </p:cNvPr>
            <p:cNvSpPr/>
            <p:nvPr/>
          </p:nvSpPr>
          <p:spPr>
            <a:xfrm>
              <a:off x="4034297" y="1194751"/>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436AAD81-2680-1440-A31E-4FE7A6F4F04E}"/>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8CF4B4DF-A1D7-5C40-B88B-5EF7D7AD359E}"/>
                </a:ext>
              </a:extLst>
            </p:cNvPr>
            <p:cNvSpPr/>
            <p:nvPr/>
          </p:nvSpPr>
          <p:spPr>
            <a:xfrm>
              <a:off x="4034297" y="3982123"/>
              <a:ext cx="1104900" cy="11049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5FF4787B-2064-964F-9238-12BF682C4887}"/>
                </a:ext>
              </a:extLst>
            </p:cNvPr>
            <p:cNvSpPr/>
            <p:nvPr/>
          </p:nvSpPr>
          <p:spPr>
            <a:xfrm>
              <a:off x="4034297" y="5321022"/>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 name="Group 18">
            <a:extLst>
              <a:ext uri="{FF2B5EF4-FFF2-40B4-BE49-F238E27FC236}">
                <a16:creationId xmlns:a16="http://schemas.microsoft.com/office/drawing/2014/main" id="{FE844C25-9EFC-0F46-B96D-D9C6EBA989D3}"/>
              </a:ext>
            </a:extLst>
          </p:cNvPr>
          <p:cNvGrpSpPr/>
          <p:nvPr/>
        </p:nvGrpSpPr>
        <p:grpSpPr>
          <a:xfrm>
            <a:off x="1562185" y="3577824"/>
            <a:ext cx="580106" cy="1145216"/>
            <a:chOff x="3129422" y="905965"/>
            <a:chExt cx="2914650" cy="5753956"/>
          </a:xfrm>
        </p:grpSpPr>
        <p:sp>
          <p:nvSpPr>
            <p:cNvPr id="20" name="Rounded Rectangle 19">
              <a:extLst>
                <a:ext uri="{FF2B5EF4-FFF2-40B4-BE49-F238E27FC236}">
                  <a16:creationId xmlns:a16="http://schemas.microsoft.com/office/drawing/2014/main" id="{2154F85F-9E7E-D045-961D-4F1C476D01C8}"/>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23CED409-A33F-5742-8E0A-F31971CE6F95}"/>
                </a:ext>
              </a:extLst>
            </p:cNvPr>
            <p:cNvSpPr/>
            <p:nvPr/>
          </p:nvSpPr>
          <p:spPr>
            <a:xfrm>
              <a:off x="4034297" y="1194751"/>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AF5DF187-7BFF-5E46-85D5-C4B423739F6F}"/>
                </a:ext>
              </a:extLst>
            </p:cNvPr>
            <p:cNvSpPr/>
            <p:nvPr/>
          </p:nvSpPr>
          <p:spPr>
            <a:xfrm>
              <a:off x="4034297" y="2588437"/>
              <a:ext cx="1104900" cy="11049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214DB36-A058-514B-B6FF-253AAC31F50A}"/>
                </a:ext>
              </a:extLst>
            </p:cNvPr>
            <p:cNvSpPr/>
            <p:nvPr/>
          </p:nvSpPr>
          <p:spPr>
            <a:xfrm>
              <a:off x="4034297" y="3982123"/>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1C399EE0-7287-F54C-9D65-0B3C34A22A31}"/>
                </a:ext>
              </a:extLst>
            </p:cNvPr>
            <p:cNvSpPr/>
            <p:nvPr/>
          </p:nvSpPr>
          <p:spPr>
            <a:xfrm>
              <a:off x="4034297" y="5321022"/>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TextBox 24">
            <a:extLst>
              <a:ext uri="{FF2B5EF4-FFF2-40B4-BE49-F238E27FC236}">
                <a16:creationId xmlns:a16="http://schemas.microsoft.com/office/drawing/2014/main" id="{4C208A5E-E301-3C4A-A6D9-2908FE6C72E3}"/>
              </a:ext>
            </a:extLst>
          </p:cNvPr>
          <p:cNvSpPr txBox="1"/>
          <p:nvPr/>
        </p:nvSpPr>
        <p:spPr>
          <a:xfrm>
            <a:off x="236500" y="230732"/>
            <a:ext cx="8670998" cy="707886"/>
          </a:xfrm>
          <a:prstGeom prst="rect">
            <a:avLst/>
          </a:prstGeom>
          <a:noFill/>
        </p:spPr>
        <p:txBody>
          <a:bodyPr wrap="square" rtlCol="0">
            <a:spAutoFit/>
          </a:bodyPr>
          <a:lstStyle/>
          <a:p>
            <a:r>
              <a:rPr lang="en-GB" sz="4000" b="1" dirty="0">
                <a:solidFill>
                  <a:srgbClr val="C00000"/>
                </a:solidFill>
              </a:rPr>
              <a:t>Accident: </a:t>
            </a:r>
            <a:r>
              <a:rPr lang="en-GB" sz="4000" b="1" dirty="0"/>
              <a:t>Clapham Junction</a:t>
            </a:r>
          </a:p>
        </p:txBody>
      </p:sp>
      <p:sp>
        <p:nvSpPr>
          <p:cNvPr id="26" name="Stored Data 25">
            <a:extLst>
              <a:ext uri="{FF2B5EF4-FFF2-40B4-BE49-F238E27FC236}">
                <a16:creationId xmlns:a16="http://schemas.microsoft.com/office/drawing/2014/main" id="{3410E7E5-CDA5-A04B-80BA-C219EA1D8AAA}"/>
              </a:ext>
            </a:extLst>
          </p:cNvPr>
          <p:cNvSpPr/>
          <p:nvPr/>
        </p:nvSpPr>
        <p:spPr>
          <a:xfrm rot="2325446">
            <a:off x="3130845" y="2787071"/>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27" name="Stored Data 26">
            <a:extLst>
              <a:ext uri="{FF2B5EF4-FFF2-40B4-BE49-F238E27FC236}">
                <a16:creationId xmlns:a16="http://schemas.microsoft.com/office/drawing/2014/main" id="{2E4CD25C-6069-3940-80EA-B8E5B93B7F26}"/>
              </a:ext>
            </a:extLst>
          </p:cNvPr>
          <p:cNvSpPr/>
          <p:nvPr/>
        </p:nvSpPr>
        <p:spPr>
          <a:xfrm rot="19139036">
            <a:off x="2416834" y="2980629"/>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28" name="Stored Data 27">
            <a:extLst>
              <a:ext uri="{FF2B5EF4-FFF2-40B4-BE49-F238E27FC236}">
                <a16:creationId xmlns:a16="http://schemas.microsoft.com/office/drawing/2014/main" id="{198434B7-ADD2-CD44-9CB3-71DB05D2B10C}"/>
              </a:ext>
            </a:extLst>
          </p:cNvPr>
          <p:cNvSpPr/>
          <p:nvPr/>
        </p:nvSpPr>
        <p:spPr>
          <a:xfrm rot="508763" flipH="1">
            <a:off x="2672604" y="2590811"/>
            <a:ext cx="1447800" cy="361950"/>
          </a:xfrm>
          <a:prstGeom prst="flowChartOnlineStorag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3</a:t>
            </a:r>
          </a:p>
        </p:txBody>
      </p:sp>
      <p:grpSp>
        <p:nvGrpSpPr>
          <p:cNvPr id="29" name="Group 28">
            <a:extLst>
              <a:ext uri="{FF2B5EF4-FFF2-40B4-BE49-F238E27FC236}">
                <a16:creationId xmlns:a16="http://schemas.microsoft.com/office/drawing/2014/main" id="{C84F7DD8-E6C2-DE43-BC52-76CAF7A0C6C4}"/>
              </a:ext>
            </a:extLst>
          </p:cNvPr>
          <p:cNvGrpSpPr/>
          <p:nvPr/>
        </p:nvGrpSpPr>
        <p:grpSpPr>
          <a:xfrm>
            <a:off x="4666302" y="3565673"/>
            <a:ext cx="580106" cy="1145216"/>
            <a:chOff x="3129422" y="905965"/>
            <a:chExt cx="2914650" cy="5753956"/>
          </a:xfrm>
        </p:grpSpPr>
        <p:sp>
          <p:nvSpPr>
            <p:cNvPr id="30" name="Rounded Rectangle 29">
              <a:extLst>
                <a:ext uri="{FF2B5EF4-FFF2-40B4-BE49-F238E27FC236}">
                  <a16:creationId xmlns:a16="http://schemas.microsoft.com/office/drawing/2014/main" id="{33C5372A-F85B-474F-A175-09190AB0496A}"/>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DEC0390B-B4E2-DB4D-A90A-BB7A4DB8034C}"/>
                </a:ext>
              </a:extLst>
            </p:cNvPr>
            <p:cNvSpPr/>
            <p:nvPr/>
          </p:nvSpPr>
          <p:spPr>
            <a:xfrm>
              <a:off x="4034297" y="1194751"/>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7886FB73-E38C-9F4C-AD85-28100DA5BBC6}"/>
                </a:ext>
              </a:extLst>
            </p:cNvPr>
            <p:cNvSpPr/>
            <p:nvPr/>
          </p:nvSpPr>
          <p:spPr>
            <a:xfrm>
              <a:off x="4034297" y="2588437"/>
              <a:ext cx="1104900" cy="11049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678C67BF-D1F9-AC4C-8262-4AAA6E3A8F69}"/>
                </a:ext>
              </a:extLst>
            </p:cNvPr>
            <p:cNvSpPr/>
            <p:nvPr/>
          </p:nvSpPr>
          <p:spPr>
            <a:xfrm>
              <a:off x="4034297" y="3982123"/>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BB0D0399-CCC6-5849-980E-71E1E734D45A}"/>
                </a:ext>
              </a:extLst>
            </p:cNvPr>
            <p:cNvSpPr/>
            <p:nvPr/>
          </p:nvSpPr>
          <p:spPr>
            <a:xfrm>
              <a:off x="4034297" y="5321022"/>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5" name="Group 34">
            <a:extLst>
              <a:ext uri="{FF2B5EF4-FFF2-40B4-BE49-F238E27FC236}">
                <a16:creationId xmlns:a16="http://schemas.microsoft.com/office/drawing/2014/main" id="{E8DB0A19-BBCA-0641-A77D-6E61108DCC3D}"/>
              </a:ext>
            </a:extLst>
          </p:cNvPr>
          <p:cNvGrpSpPr/>
          <p:nvPr/>
        </p:nvGrpSpPr>
        <p:grpSpPr>
          <a:xfrm flipV="1">
            <a:off x="4675813" y="3575924"/>
            <a:ext cx="581068" cy="1147116"/>
            <a:chOff x="3129422" y="905965"/>
            <a:chExt cx="2914650" cy="5753956"/>
          </a:xfrm>
        </p:grpSpPr>
        <p:sp>
          <p:nvSpPr>
            <p:cNvPr id="36" name="Rounded Rectangle 35">
              <a:extLst>
                <a:ext uri="{FF2B5EF4-FFF2-40B4-BE49-F238E27FC236}">
                  <a16:creationId xmlns:a16="http://schemas.microsoft.com/office/drawing/2014/main" id="{3BC3C257-D427-B445-8721-7F0FAB5B470B}"/>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B0AA1BC6-4815-4D43-8315-920E5BFC9B90}"/>
                </a:ext>
              </a:extLst>
            </p:cNvPr>
            <p:cNvSpPr/>
            <p:nvPr/>
          </p:nvSpPr>
          <p:spPr>
            <a:xfrm>
              <a:off x="4034297" y="1194751"/>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3C6462A0-6777-CF44-86E6-F1B1909FF75D}"/>
                </a:ext>
              </a:extLst>
            </p:cNvPr>
            <p:cNvSpPr/>
            <p:nvPr/>
          </p:nvSpPr>
          <p:spPr>
            <a:xfrm>
              <a:off x="4034297" y="2588437"/>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8CB6941B-F1B0-534C-8AD7-0DBDC0F5113D}"/>
                </a:ext>
              </a:extLst>
            </p:cNvPr>
            <p:cNvSpPr/>
            <p:nvPr/>
          </p:nvSpPr>
          <p:spPr>
            <a:xfrm>
              <a:off x="4034297" y="3982123"/>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ACD2F059-CA62-2A44-A06E-99DF7CE2C857}"/>
                </a:ext>
              </a:extLst>
            </p:cNvPr>
            <p:cNvSpPr/>
            <p:nvPr/>
          </p:nvSpPr>
          <p:spPr>
            <a:xfrm>
              <a:off x="4034297" y="5321022"/>
              <a:ext cx="1104900" cy="11049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1" name="TextBox 40">
            <a:extLst>
              <a:ext uri="{FF2B5EF4-FFF2-40B4-BE49-F238E27FC236}">
                <a16:creationId xmlns:a16="http://schemas.microsoft.com/office/drawing/2014/main" id="{393CC9F3-9758-BD46-AE15-2F1989EE61F8}"/>
              </a:ext>
            </a:extLst>
          </p:cNvPr>
          <p:cNvSpPr txBox="1"/>
          <p:nvPr/>
        </p:nvSpPr>
        <p:spPr>
          <a:xfrm>
            <a:off x="7323218" y="5035029"/>
            <a:ext cx="1762983" cy="369332"/>
          </a:xfrm>
          <a:prstGeom prst="rect">
            <a:avLst/>
          </a:prstGeom>
          <a:noFill/>
        </p:spPr>
        <p:txBody>
          <a:bodyPr wrap="none" rtlCol="0">
            <a:spAutoFit/>
          </a:bodyPr>
          <a:lstStyle/>
          <a:p>
            <a:r>
              <a:rPr lang="en-GB" b="1" dirty="0"/>
              <a:t>To Southampton</a:t>
            </a:r>
          </a:p>
        </p:txBody>
      </p:sp>
      <p:sp>
        <p:nvSpPr>
          <p:cNvPr id="42" name="TextBox 41">
            <a:extLst>
              <a:ext uri="{FF2B5EF4-FFF2-40B4-BE49-F238E27FC236}">
                <a16:creationId xmlns:a16="http://schemas.microsoft.com/office/drawing/2014/main" id="{B0533F3D-0B7B-4043-9691-B0960ECC8C00}"/>
              </a:ext>
            </a:extLst>
          </p:cNvPr>
          <p:cNvSpPr txBox="1"/>
          <p:nvPr/>
        </p:nvSpPr>
        <p:spPr>
          <a:xfrm>
            <a:off x="57799" y="5132612"/>
            <a:ext cx="1169807" cy="369332"/>
          </a:xfrm>
          <a:prstGeom prst="rect">
            <a:avLst/>
          </a:prstGeom>
          <a:noFill/>
        </p:spPr>
        <p:txBody>
          <a:bodyPr wrap="none" rtlCol="0">
            <a:spAutoFit/>
          </a:bodyPr>
          <a:lstStyle/>
          <a:p>
            <a:r>
              <a:rPr lang="en-GB" b="1" dirty="0"/>
              <a:t>To London</a:t>
            </a:r>
          </a:p>
        </p:txBody>
      </p:sp>
    </p:spTree>
    <p:extLst>
      <p:ext uri="{BB962C8B-B14F-4D97-AF65-F5344CB8AC3E}">
        <p14:creationId xmlns:p14="http://schemas.microsoft.com/office/powerpoint/2010/main" val="405128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3000" fill="hold"/>
                                        <p:tgtEl>
                                          <p:spTgt spid="3"/>
                                        </p:tgtEl>
                                        <p:attrNameLst>
                                          <p:attrName>ppt_x</p:attrName>
                                        </p:attrNameLst>
                                      </p:cBhvr>
                                      <p:tavLst>
                                        <p:tav tm="0">
                                          <p:val>
                                            <p:strVal val="1+#ppt_w/2"/>
                                          </p:val>
                                        </p:tav>
                                        <p:tav tm="100000">
                                          <p:val>
                                            <p:strVal val="#ppt_x"/>
                                          </p:val>
                                        </p:tav>
                                      </p:tavLst>
                                    </p:anim>
                                    <p:anim calcmode="lin" valueType="num">
                                      <p:cBhvr additive="base">
                                        <p:cTn id="8" dur="3000" fill="hold"/>
                                        <p:tgtEl>
                                          <p:spTgt spid="3"/>
                                        </p:tgtEl>
                                        <p:attrNameLst>
                                          <p:attrName>ppt_y</p:attrName>
                                        </p:attrNameLst>
                                      </p:cBhvr>
                                      <p:tavLst>
                                        <p:tav tm="0">
                                          <p:val>
                                            <p:strVal val="#ppt_y"/>
                                          </p:val>
                                        </p:tav>
                                        <p:tav tm="100000">
                                          <p:val>
                                            <p:strVal val="#ppt_y"/>
                                          </p:val>
                                        </p:tav>
                                      </p:tavLst>
                                    </p:anim>
                                  </p:childTnLst>
                                </p:cTn>
                              </p:par>
                              <p:par>
                                <p:cTn id="9" presetID="1" presetClass="entr" presetSubtype="0" fill="hold" nodeType="withEffect">
                                  <p:stCondLst>
                                    <p:cond delay="100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5"/>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2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3000" fill="hold"/>
                                        <p:tgtEl>
                                          <p:spTgt spid="10"/>
                                        </p:tgtEl>
                                        <p:attrNameLst>
                                          <p:attrName>ppt_x</p:attrName>
                                        </p:attrNameLst>
                                      </p:cBhvr>
                                      <p:tavLst>
                                        <p:tav tm="0">
                                          <p:val>
                                            <p:strVal val="1+#ppt_w/2"/>
                                          </p:val>
                                        </p:tav>
                                        <p:tav tm="100000">
                                          <p:val>
                                            <p:strVal val="#ppt_x"/>
                                          </p:val>
                                        </p:tav>
                                      </p:tavLst>
                                    </p:anim>
                                    <p:anim calcmode="lin" valueType="num">
                                      <p:cBhvr additive="base">
                                        <p:cTn id="22" dur="3000" fill="hold"/>
                                        <p:tgtEl>
                                          <p:spTgt spid="10"/>
                                        </p:tgtEl>
                                        <p:attrNameLst>
                                          <p:attrName>ppt_y</p:attrName>
                                        </p:attrNameLst>
                                      </p:cBhvr>
                                      <p:tavLst>
                                        <p:tav tm="0">
                                          <p:val>
                                            <p:strVal val="#ppt_y"/>
                                          </p:val>
                                        </p:tav>
                                        <p:tav tm="100000">
                                          <p:val>
                                            <p:strVal val="#ppt_y"/>
                                          </p:val>
                                        </p:tav>
                                      </p:tavLst>
                                    </p:anim>
                                  </p:childTnLst>
                                </p:cTn>
                              </p:par>
                            </p:childTnLst>
                          </p:cTn>
                        </p:par>
                        <p:par>
                          <p:cTn id="23" fill="hold">
                            <p:stCondLst>
                              <p:cond delay="3000"/>
                            </p:stCondLst>
                            <p:childTnLst>
                              <p:par>
                                <p:cTn id="24" presetID="1" presetClass="exit" presetSubtype="0" fill="hold" grpId="1" nodeType="afterEffect">
                                  <p:stCondLst>
                                    <p:cond delay="0"/>
                                  </p:stCondLst>
                                  <p:childTnLst>
                                    <p:set>
                                      <p:cBhvr>
                                        <p:cTn id="25" dur="1" fill="hold">
                                          <p:stCondLst>
                                            <p:cond delay="0"/>
                                          </p:stCondLst>
                                        </p:cTn>
                                        <p:tgtEl>
                                          <p:spTgt spid="10"/>
                                        </p:tgtEl>
                                        <p:attrNameLst>
                                          <p:attrName>style.visibility</p:attrName>
                                        </p:attrNameLst>
                                      </p:cBhvr>
                                      <p:to>
                                        <p:strVal val="hidden"/>
                                      </p:to>
                                    </p:set>
                                  </p:childTnLst>
                                </p:cTn>
                              </p:par>
                            </p:childTnLst>
                          </p:cTn>
                        </p:par>
                        <p:par>
                          <p:cTn id="26" fill="hold">
                            <p:stCondLst>
                              <p:cond delay="3000"/>
                            </p:stCondLst>
                            <p:childTnLst>
                              <p:par>
                                <p:cTn id="27" presetID="1" presetClass="exit" presetSubtype="0" fill="hold" grpId="0" nodeType="afterEffect">
                                  <p:stCondLst>
                                    <p:cond delay="0"/>
                                  </p:stCondLst>
                                  <p:childTnLst>
                                    <p:set>
                                      <p:cBhvr>
                                        <p:cTn id="28" dur="1" fill="hold">
                                          <p:stCondLst>
                                            <p:cond delay="0"/>
                                          </p:stCondLst>
                                        </p:cTn>
                                        <p:tgtEl>
                                          <p:spTgt spid="3"/>
                                        </p:tgtEl>
                                        <p:attrNameLst>
                                          <p:attrName>style.visibility</p:attrName>
                                        </p:attrNameLst>
                                      </p:cBhvr>
                                      <p:to>
                                        <p:strVal val="hidden"/>
                                      </p:to>
                                    </p:set>
                                  </p:childTnLst>
                                </p:cTn>
                              </p:par>
                            </p:childTnLst>
                          </p:cTn>
                        </p:par>
                        <p:par>
                          <p:cTn id="29" fill="hold">
                            <p:stCondLst>
                              <p:cond delay="3000"/>
                            </p:stCondLst>
                            <p:childTnLst>
                              <p:par>
                                <p:cTn id="30" presetID="1" presetClass="entr" presetSubtype="0" fill="hold" grpId="0" nodeType="afterEffect">
                                  <p:stCondLst>
                                    <p:cond delay="0"/>
                                  </p:stCondLst>
                                  <p:childTnLst>
                                    <p:set>
                                      <p:cBhvr>
                                        <p:cTn id="31" dur="1" fill="hold">
                                          <p:stCondLst>
                                            <p:cond delay="0"/>
                                          </p:stCondLst>
                                        </p:cTn>
                                        <p:tgtEl>
                                          <p:spTgt spid="26"/>
                                        </p:tgtEl>
                                        <p:attrNameLst>
                                          <p:attrName>style.visibility</p:attrName>
                                        </p:attrNameLst>
                                      </p:cBhvr>
                                      <p:to>
                                        <p:strVal val="visible"/>
                                      </p:to>
                                    </p:set>
                                  </p:childTnLst>
                                </p:cTn>
                              </p:par>
                            </p:childTnLst>
                          </p:cTn>
                        </p:par>
                        <p:par>
                          <p:cTn id="32" fill="hold">
                            <p:stCondLst>
                              <p:cond delay="3000"/>
                            </p:stCondLst>
                            <p:childTnLst>
                              <p:par>
                                <p:cTn id="33" presetID="1" presetClass="entr" presetSubtype="0"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3000" fill="hold"/>
                                        <p:tgtEl>
                                          <p:spTgt spid="12"/>
                                        </p:tgtEl>
                                        <p:attrNameLst>
                                          <p:attrName>ppt_x</p:attrName>
                                        </p:attrNameLst>
                                      </p:cBhvr>
                                      <p:tavLst>
                                        <p:tav tm="0">
                                          <p:val>
                                            <p:strVal val="0-#ppt_w/2"/>
                                          </p:val>
                                        </p:tav>
                                        <p:tav tm="100000">
                                          <p:val>
                                            <p:strVal val="#ppt_x"/>
                                          </p:val>
                                        </p:tav>
                                      </p:tavLst>
                                    </p:anim>
                                    <p:anim calcmode="lin" valueType="num">
                                      <p:cBhvr additive="base">
                                        <p:cTn id="40" dur="3000" fill="hold"/>
                                        <p:tgtEl>
                                          <p:spTgt spid="12"/>
                                        </p:tgtEl>
                                        <p:attrNameLst>
                                          <p:attrName>ppt_y</p:attrName>
                                        </p:attrNameLst>
                                      </p:cBhvr>
                                      <p:tavLst>
                                        <p:tav tm="0">
                                          <p:val>
                                            <p:strVal val="#ppt_y"/>
                                          </p:val>
                                        </p:tav>
                                        <p:tav tm="100000">
                                          <p:val>
                                            <p:strVal val="#ppt_y"/>
                                          </p:val>
                                        </p:tav>
                                      </p:tavLst>
                                    </p:anim>
                                  </p:childTnLst>
                                </p:cTn>
                              </p:par>
                            </p:childTnLst>
                          </p:cTn>
                        </p:par>
                        <p:par>
                          <p:cTn id="41" fill="hold">
                            <p:stCondLst>
                              <p:cond delay="3000"/>
                            </p:stCondLst>
                            <p:childTnLst>
                              <p:par>
                                <p:cTn id="42" presetID="1" presetClass="exit" presetSubtype="0" fill="hold" grpId="1" nodeType="afterEffect">
                                  <p:stCondLst>
                                    <p:cond delay="0"/>
                                  </p:stCondLst>
                                  <p:childTnLst>
                                    <p:set>
                                      <p:cBhvr>
                                        <p:cTn id="43" dur="1" fill="hold">
                                          <p:stCondLst>
                                            <p:cond delay="0"/>
                                          </p:stCondLst>
                                        </p:cTn>
                                        <p:tgtEl>
                                          <p:spTgt spid="12"/>
                                        </p:tgtEl>
                                        <p:attrNameLst>
                                          <p:attrName>style.visibility</p:attrName>
                                        </p:attrNameLst>
                                      </p:cBhvr>
                                      <p:to>
                                        <p:strVal val="hidden"/>
                                      </p:to>
                                    </p:set>
                                  </p:childTnLst>
                                </p:cTn>
                              </p:par>
                            </p:childTnLst>
                          </p:cTn>
                        </p:par>
                        <p:par>
                          <p:cTn id="44" fill="hold">
                            <p:stCondLst>
                              <p:cond delay="3000"/>
                            </p:stCondLst>
                            <p:childTnLst>
                              <p:par>
                                <p:cTn id="45" presetID="1" presetClass="entr" presetSubtype="0" fill="hold" grpId="0" nodeType="after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10" grpId="0" animBg="1"/>
      <p:bldP spid="10" grpId="1" animBg="1"/>
      <p:bldP spid="12" grpId="0" animBg="1"/>
      <p:bldP spid="12" grpId="1" animBg="1"/>
      <p:bldP spid="26" grpId="0" animBg="1"/>
      <p:bldP spid="27" grpId="0" animBg="1"/>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C08477-B54C-7A42-B7BA-04DEB784A798}"/>
              </a:ext>
            </a:extLst>
          </p:cNvPr>
          <p:cNvPicPr>
            <a:picLocks noChangeAspect="1"/>
          </p:cNvPicPr>
          <p:nvPr/>
        </p:nvPicPr>
        <p:blipFill>
          <a:blip r:embed="rId2"/>
          <a:stretch>
            <a:fillRect/>
          </a:stretch>
        </p:blipFill>
        <p:spPr>
          <a:xfrm>
            <a:off x="284315" y="548212"/>
            <a:ext cx="8575369" cy="5761576"/>
          </a:xfrm>
          <a:prstGeom prst="rect">
            <a:avLst/>
          </a:prstGeom>
        </p:spPr>
      </p:pic>
    </p:spTree>
    <p:extLst>
      <p:ext uri="{BB962C8B-B14F-4D97-AF65-F5344CB8AC3E}">
        <p14:creationId xmlns:p14="http://schemas.microsoft.com/office/powerpoint/2010/main" val="135014389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6494085"/>
          </a:xfrm>
          <a:prstGeom prst="rect">
            <a:avLst/>
          </a:prstGeom>
          <a:noFill/>
        </p:spPr>
        <p:txBody>
          <a:bodyPr wrap="square" rtlCol="0">
            <a:spAutoFit/>
          </a:bodyPr>
          <a:lstStyle/>
          <a:p>
            <a:r>
              <a:rPr lang="en-GB" sz="4000" b="1" dirty="0">
                <a:solidFill>
                  <a:srgbClr val="C00000"/>
                </a:solidFill>
              </a:rPr>
              <a:t>Accident: </a:t>
            </a:r>
            <a:r>
              <a:rPr lang="en-GB" sz="4000" b="1" dirty="0"/>
              <a:t>Clapham Junction</a:t>
            </a:r>
          </a:p>
          <a:p>
            <a:pPr algn="ctr"/>
            <a:endParaRPr lang="en-GB" sz="4000" b="1" dirty="0"/>
          </a:p>
          <a:p>
            <a:r>
              <a:rPr lang="en-GB" sz="2800" b="1" dirty="0"/>
              <a:t>Date: </a:t>
            </a:r>
            <a:r>
              <a:rPr lang="en-GB" sz="2800" dirty="0"/>
              <a:t>1988</a:t>
            </a:r>
          </a:p>
          <a:p>
            <a:r>
              <a:rPr lang="en-GB" sz="2800" b="1" dirty="0"/>
              <a:t>Location: </a:t>
            </a:r>
            <a:r>
              <a:rPr lang="en-GB" sz="2800" dirty="0"/>
              <a:t>South of Clapham Junction station</a:t>
            </a:r>
          </a:p>
          <a:p>
            <a:r>
              <a:rPr lang="en-GB" sz="2800" b="1" dirty="0"/>
              <a:t>Deaths: </a:t>
            </a:r>
            <a:r>
              <a:rPr lang="en-GB" sz="2800" dirty="0"/>
              <a:t>35			</a:t>
            </a:r>
            <a:r>
              <a:rPr lang="en-GB" sz="2800" b="1" dirty="0"/>
              <a:t>Injuries: </a:t>
            </a:r>
            <a:r>
              <a:rPr lang="en-GB" sz="2800" dirty="0"/>
              <a:t>484</a:t>
            </a:r>
          </a:p>
          <a:p>
            <a:endParaRPr lang="en-GB" sz="2800" b="1" dirty="0">
              <a:solidFill>
                <a:srgbClr val="C00000"/>
              </a:solidFill>
            </a:endParaRPr>
          </a:p>
          <a:p>
            <a:r>
              <a:rPr lang="en-GB" sz="2800" b="1" dirty="0"/>
              <a:t>Causes:</a:t>
            </a:r>
          </a:p>
          <a:p>
            <a:pPr marL="457200" indent="-457200">
              <a:buFont typeface="Arial" panose="020B0604020202020204" pitchFamily="34" charset="0"/>
              <a:buChar char="•"/>
            </a:pPr>
            <a:r>
              <a:rPr lang="en-GB" sz="2800" dirty="0"/>
              <a:t>Signalling upgrades taking place in the area</a:t>
            </a:r>
          </a:p>
          <a:p>
            <a:pPr marL="457200" indent="-457200">
              <a:buFont typeface="Arial" panose="020B0604020202020204" pitchFamily="34" charset="0"/>
              <a:buChar char="•"/>
            </a:pPr>
            <a:r>
              <a:rPr lang="en-GB" sz="2800" dirty="0"/>
              <a:t>‘False feed’ in relay room from stray wire – ‘wrong side’</a:t>
            </a:r>
          </a:p>
          <a:p>
            <a:pPr marL="457200" indent="-457200">
              <a:buFont typeface="Arial" panose="020B0604020202020204" pitchFamily="34" charset="0"/>
              <a:buChar char="•"/>
            </a:pPr>
            <a:r>
              <a:rPr lang="en-GB" sz="2800" dirty="0"/>
              <a:t>Meant the relay was powered regardless of track circuit state</a:t>
            </a:r>
          </a:p>
          <a:p>
            <a:pPr marL="457200" indent="-457200">
              <a:buFont typeface="Arial" panose="020B0604020202020204" pitchFamily="34" charset="0"/>
              <a:buChar char="•"/>
            </a:pPr>
            <a:r>
              <a:rPr lang="en-GB" sz="2800" dirty="0"/>
              <a:t>Signalling technician had been working 7 days a week for 13 weeks!</a:t>
            </a:r>
          </a:p>
          <a:p>
            <a:pPr marL="457200" indent="-457200">
              <a:buFont typeface="Arial" panose="020B0604020202020204" pitchFamily="34" charset="0"/>
              <a:buChar char="•"/>
            </a:pPr>
            <a:r>
              <a:rPr lang="en-GB" sz="2800" dirty="0"/>
              <a:t>No proper checking and wire counting</a:t>
            </a:r>
          </a:p>
        </p:txBody>
      </p:sp>
    </p:spTree>
    <p:extLst>
      <p:ext uri="{BB962C8B-B14F-4D97-AF65-F5344CB8AC3E}">
        <p14:creationId xmlns:p14="http://schemas.microsoft.com/office/powerpoint/2010/main" val="8332980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6494085"/>
          </a:xfrm>
          <a:prstGeom prst="rect">
            <a:avLst/>
          </a:prstGeom>
          <a:noFill/>
        </p:spPr>
        <p:txBody>
          <a:bodyPr wrap="square" rtlCol="0">
            <a:spAutoFit/>
          </a:bodyPr>
          <a:lstStyle/>
          <a:p>
            <a:r>
              <a:rPr lang="en-GB" sz="4000" b="1" dirty="0">
                <a:solidFill>
                  <a:srgbClr val="C00000"/>
                </a:solidFill>
              </a:rPr>
              <a:t>Accident: </a:t>
            </a:r>
            <a:r>
              <a:rPr lang="en-GB" sz="4000" b="1" dirty="0"/>
              <a:t>Clapham Junction</a:t>
            </a:r>
          </a:p>
          <a:p>
            <a:pPr algn="ctr"/>
            <a:endParaRPr lang="en-GB" sz="4000" b="1" dirty="0"/>
          </a:p>
          <a:p>
            <a:r>
              <a:rPr lang="en-GB" sz="2800" b="1" dirty="0"/>
              <a:t>Date: </a:t>
            </a:r>
            <a:r>
              <a:rPr lang="en-GB" sz="2800" dirty="0"/>
              <a:t>1988</a:t>
            </a:r>
          </a:p>
          <a:p>
            <a:r>
              <a:rPr lang="en-GB" sz="2800" b="1" dirty="0"/>
              <a:t>Location: </a:t>
            </a:r>
            <a:r>
              <a:rPr lang="en-GB" sz="2800" dirty="0"/>
              <a:t>South of Clapham Junction station</a:t>
            </a:r>
          </a:p>
          <a:p>
            <a:r>
              <a:rPr lang="en-GB" sz="2800" b="1" dirty="0"/>
              <a:t>Deaths: </a:t>
            </a:r>
            <a:r>
              <a:rPr lang="en-GB" sz="2800" dirty="0"/>
              <a:t>35			</a:t>
            </a:r>
            <a:r>
              <a:rPr lang="en-GB" sz="2800" b="1" dirty="0"/>
              <a:t>Injuries: </a:t>
            </a:r>
            <a:r>
              <a:rPr lang="en-GB" sz="2800" dirty="0"/>
              <a:t>484</a:t>
            </a:r>
          </a:p>
          <a:p>
            <a:endParaRPr lang="en-GB" sz="2800" b="1" dirty="0">
              <a:solidFill>
                <a:srgbClr val="C00000"/>
              </a:solidFill>
            </a:endParaRPr>
          </a:p>
          <a:p>
            <a:r>
              <a:rPr lang="en-GB" sz="2800" b="1" dirty="0"/>
              <a:t>Changes since:</a:t>
            </a:r>
          </a:p>
          <a:p>
            <a:pPr marL="457200" indent="-457200">
              <a:buFont typeface="Arial" panose="020B0604020202020204" pitchFamily="34" charset="0"/>
              <a:buChar char="•"/>
            </a:pPr>
            <a:r>
              <a:rPr lang="en-GB" sz="2800" dirty="0"/>
              <a:t>Working hours limits</a:t>
            </a:r>
          </a:p>
          <a:p>
            <a:pPr marL="457200" indent="-457200">
              <a:buFont typeface="Arial" panose="020B0604020202020204" pitchFamily="34" charset="0"/>
              <a:buChar char="•"/>
            </a:pPr>
            <a:r>
              <a:rPr lang="en-GB" sz="2800" dirty="0"/>
              <a:t>Mandatory testing</a:t>
            </a:r>
          </a:p>
          <a:p>
            <a:pPr marL="457200" indent="-457200">
              <a:buFont typeface="Arial" panose="020B0604020202020204" pitchFamily="34" charset="0"/>
              <a:buChar char="•"/>
            </a:pPr>
            <a:r>
              <a:rPr lang="en-GB" sz="2800" dirty="0"/>
              <a:t>Gradual move to solid-state interlocking</a:t>
            </a:r>
          </a:p>
          <a:p>
            <a:pPr marL="457200" indent="-457200">
              <a:buFont typeface="Arial" panose="020B0604020202020204" pitchFamily="34" charset="0"/>
              <a:buChar char="•"/>
            </a:pPr>
            <a:r>
              <a:rPr lang="en-GB" sz="2800" dirty="0"/>
              <a:t>Radio communications with trains – emergency stop</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But… Waterloo accident in 2017: have lessons been learnt?</a:t>
            </a:r>
          </a:p>
        </p:txBody>
      </p:sp>
    </p:spTree>
    <p:extLst>
      <p:ext uri="{BB962C8B-B14F-4D97-AF65-F5344CB8AC3E}">
        <p14:creationId xmlns:p14="http://schemas.microsoft.com/office/powerpoint/2010/main" val="348587957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65F44D-3CCF-DF43-A3BE-0930EFC90984}"/>
              </a:ext>
            </a:extLst>
          </p:cNvPr>
          <p:cNvPicPr>
            <a:picLocks noChangeAspect="1"/>
          </p:cNvPicPr>
          <p:nvPr/>
        </p:nvPicPr>
        <p:blipFill>
          <a:blip r:embed="rId2"/>
          <a:stretch>
            <a:fillRect/>
          </a:stretch>
        </p:blipFill>
        <p:spPr>
          <a:xfrm>
            <a:off x="711200" y="768350"/>
            <a:ext cx="7721600" cy="5321300"/>
          </a:xfrm>
          <a:prstGeom prst="rect">
            <a:avLst/>
          </a:prstGeom>
        </p:spPr>
      </p:pic>
    </p:spTree>
    <p:extLst>
      <p:ext uri="{BB962C8B-B14F-4D97-AF65-F5344CB8AC3E}">
        <p14:creationId xmlns:p14="http://schemas.microsoft.com/office/powerpoint/2010/main" val="382255713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60D322-5FA8-DF4D-AE6C-874C6A1FFA8A}"/>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Driver Error</a:t>
            </a:r>
          </a:p>
        </p:txBody>
      </p:sp>
      <p:pic>
        <p:nvPicPr>
          <p:cNvPr id="5" name="Picture 4">
            <a:extLst>
              <a:ext uri="{FF2B5EF4-FFF2-40B4-BE49-F238E27FC236}">
                <a16:creationId xmlns:a16="http://schemas.microsoft.com/office/drawing/2014/main" id="{56DA2EEB-0894-7E4A-A452-16E74CF74174}"/>
              </a:ext>
            </a:extLst>
          </p:cNvPr>
          <p:cNvPicPr>
            <a:picLocks noChangeAspect="1"/>
          </p:cNvPicPr>
          <p:nvPr/>
        </p:nvPicPr>
        <p:blipFill>
          <a:blip r:embed="rId2"/>
          <a:stretch>
            <a:fillRect/>
          </a:stretch>
        </p:blipFill>
        <p:spPr>
          <a:xfrm>
            <a:off x="309715" y="1017542"/>
            <a:ext cx="8120085" cy="4033155"/>
          </a:xfrm>
          <a:prstGeom prst="rect">
            <a:avLst/>
          </a:prstGeom>
        </p:spPr>
      </p:pic>
      <p:sp>
        <p:nvSpPr>
          <p:cNvPr id="7" name="TextBox 6">
            <a:extLst>
              <a:ext uri="{FF2B5EF4-FFF2-40B4-BE49-F238E27FC236}">
                <a16:creationId xmlns:a16="http://schemas.microsoft.com/office/drawing/2014/main" id="{53E3D49B-58AA-3E4B-A99A-DDB26FFC8388}"/>
              </a:ext>
            </a:extLst>
          </p:cNvPr>
          <p:cNvSpPr txBox="1"/>
          <p:nvPr/>
        </p:nvSpPr>
        <p:spPr>
          <a:xfrm>
            <a:off x="294967" y="5162274"/>
            <a:ext cx="8554065" cy="1323439"/>
          </a:xfrm>
          <a:prstGeom prst="rect">
            <a:avLst/>
          </a:prstGeom>
          <a:noFill/>
        </p:spPr>
        <p:txBody>
          <a:bodyPr wrap="square" rtlCol="0">
            <a:spAutoFit/>
          </a:bodyPr>
          <a:lstStyle/>
          <a:p>
            <a:pPr algn="ctr"/>
            <a:r>
              <a:rPr lang="en-GB" sz="4000" b="1" dirty="0"/>
              <a:t>S</a:t>
            </a:r>
            <a:r>
              <a:rPr lang="en-GB" sz="4000" dirty="0"/>
              <a:t>ignal </a:t>
            </a:r>
            <a:r>
              <a:rPr lang="en-GB" sz="4000" b="1" dirty="0"/>
              <a:t>P</a:t>
            </a:r>
            <a:r>
              <a:rPr lang="en-GB" sz="4000" dirty="0"/>
              <a:t>assed </a:t>
            </a:r>
            <a:r>
              <a:rPr lang="en-GB" sz="4000" b="1" dirty="0"/>
              <a:t>A</a:t>
            </a:r>
            <a:r>
              <a:rPr lang="en-GB" sz="4000" dirty="0"/>
              <a:t>t </a:t>
            </a:r>
            <a:r>
              <a:rPr lang="en-GB" sz="4000" b="1" dirty="0"/>
              <a:t>D</a:t>
            </a:r>
            <a:r>
              <a:rPr lang="en-GB" sz="4000" dirty="0"/>
              <a:t>anger</a:t>
            </a:r>
          </a:p>
          <a:p>
            <a:pPr algn="ctr"/>
            <a:r>
              <a:rPr lang="en-GB" sz="4000" b="1" dirty="0"/>
              <a:t>(SPAD)</a:t>
            </a:r>
          </a:p>
        </p:txBody>
      </p:sp>
    </p:spTree>
    <p:extLst>
      <p:ext uri="{BB962C8B-B14F-4D97-AF65-F5344CB8AC3E}">
        <p14:creationId xmlns:p14="http://schemas.microsoft.com/office/powerpoint/2010/main" val="104603248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3477875"/>
          </a:xfrm>
          <a:prstGeom prst="rect">
            <a:avLst/>
          </a:prstGeom>
          <a:noFill/>
        </p:spPr>
        <p:txBody>
          <a:bodyPr wrap="square" rtlCol="0">
            <a:spAutoFit/>
          </a:bodyPr>
          <a:lstStyle/>
          <a:p>
            <a:r>
              <a:rPr lang="en-GB" sz="4000" b="1" dirty="0">
                <a:solidFill>
                  <a:srgbClr val="C00000"/>
                </a:solidFill>
              </a:rPr>
              <a:t>Accident: </a:t>
            </a:r>
            <a:r>
              <a:rPr lang="en-GB" sz="4000" b="1" dirty="0"/>
              <a:t>Harrow and Wealdstone</a:t>
            </a:r>
          </a:p>
          <a:p>
            <a:pPr algn="ctr"/>
            <a:endParaRPr lang="en-GB" sz="4000" b="1" dirty="0"/>
          </a:p>
          <a:p>
            <a:r>
              <a:rPr lang="en-GB" sz="2800" b="1" dirty="0"/>
              <a:t>Date: </a:t>
            </a:r>
            <a:r>
              <a:rPr lang="en-GB" sz="2800" dirty="0"/>
              <a:t>1952</a:t>
            </a:r>
          </a:p>
          <a:p>
            <a:r>
              <a:rPr lang="en-GB" sz="2800" b="1" dirty="0"/>
              <a:t>Location: </a:t>
            </a:r>
            <a:r>
              <a:rPr lang="en-GB" sz="2800" dirty="0"/>
              <a:t>Harrow and Wealdstone station, London</a:t>
            </a:r>
          </a:p>
          <a:p>
            <a:r>
              <a:rPr lang="en-GB" sz="2800" b="1" dirty="0"/>
              <a:t>Deaths: </a:t>
            </a:r>
            <a:r>
              <a:rPr lang="en-GB" sz="2800" dirty="0"/>
              <a:t>112			</a:t>
            </a:r>
            <a:r>
              <a:rPr lang="en-GB" sz="2800" b="1" dirty="0"/>
              <a:t>Injuries: </a:t>
            </a:r>
            <a:r>
              <a:rPr lang="en-GB" sz="2800" dirty="0"/>
              <a:t>340</a:t>
            </a:r>
            <a:endParaRPr lang="en-GB" sz="2800" b="1" dirty="0">
              <a:solidFill>
                <a:srgbClr val="C00000"/>
              </a:solidFill>
            </a:endParaRPr>
          </a:p>
          <a:p>
            <a:endParaRPr lang="en-GB" sz="2800" b="1" dirty="0">
              <a:solidFill>
                <a:srgbClr val="C00000"/>
              </a:solidFill>
            </a:endParaRPr>
          </a:p>
          <a:p>
            <a:pPr marL="457200" indent="-457200">
              <a:buFont typeface="Arial" panose="020B0604020202020204" pitchFamily="34" charset="0"/>
              <a:buChar char="•"/>
            </a:pPr>
            <a:endParaRPr lang="en-GB" sz="2800" dirty="0"/>
          </a:p>
        </p:txBody>
      </p:sp>
      <p:pic>
        <p:nvPicPr>
          <p:cNvPr id="4" name="Picture 3">
            <a:extLst>
              <a:ext uri="{FF2B5EF4-FFF2-40B4-BE49-F238E27FC236}">
                <a16:creationId xmlns:a16="http://schemas.microsoft.com/office/drawing/2014/main" id="{E57A839E-3EDB-084F-B3EC-3125F33CB28E}"/>
              </a:ext>
            </a:extLst>
          </p:cNvPr>
          <p:cNvPicPr>
            <a:picLocks noChangeAspect="1"/>
          </p:cNvPicPr>
          <p:nvPr/>
        </p:nvPicPr>
        <p:blipFill>
          <a:blip r:embed="rId2"/>
          <a:stretch>
            <a:fillRect/>
          </a:stretch>
        </p:blipFill>
        <p:spPr>
          <a:xfrm>
            <a:off x="754910" y="3115547"/>
            <a:ext cx="7634177" cy="3511721"/>
          </a:xfrm>
          <a:prstGeom prst="rect">
            <a:avLst/>
          </a:prstGeom>
        </p:spPr>
      </p:pic>
    </p:spTree>
    <p:extLst>
      <p:ext uri="{BB962C8B-B14F-4D97-AF65-F5344CB8AC3E}">
        <p14:creationId xmlns:p14="http://schemas.microsoft.com/office/powerpoint/2010/main" val="289264569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8FF2AA-55F3-E247-AAC4-382158665A0C}"/>
              </a:ext>
            </a:extLst>
          </p:cNvPr>
          <p:cNvSpPr/>
          <p:nvPr/>
        </p:nvSpPr>
        <p:spPr>
          <a:xfrm>
            <a:off x="323850" y="3295650"/>
            <a:ext cx="8629650" cy="13335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tored Data 2">
            <a:extLst>
              <a:ext uri="{FF2B5EF4-FFF2-40B4-BE49-F238E27FC236}">
                <a16:creationId xmlns:a16="http://schemas.microsoft.com/office/drawing/2014/main" id="{6E3D5954-D2E5-C747-A121-5E22B7EA51AF}"/>
              </a:ext>
            </a:extLst>
          </p:cNvPr>
          <p:cNvSpPr/>
          <p:nvPr/>
        </p:nvSpPr>
        <p:spPr>
          <a:xfrm flipH="1">
            <a:off x="6284834" y="2933700"/>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10" name="Stored Data 9">
            <a:extLst>
              <a:ext uri="{FF2B5EF4-FFF2-40B4-BE49-F238E27FC236}">
                <a16:creationId xmlns:a16="http://schemas.microsoft.com/office/drawing/2014/main" id="{E7F96A04-DC23-724A-837F-7B47C6B000BC}"/>
              </a:ext>
            </a:extLst>
          </p:cNvPr>
          <p:cNvSpPr/>
          <p:nvPr/>
        </p:nvSpPr>
        <p:spPr>
          <a:xfrm flipH="1">
            <a:off x="5098294" y="2933700"/>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11" name="Rectangle 10">
            <a:extLst>
              <a:ext uri="{FF2B5EF4-FFF2-40B4-BE49-F238E27FC236}">
                <a16:creationId xmlns:a16="http://schemas.microsoft.com/office/drawing/2014/main" id="{D59F6EF2-67EB-EB4C-B0F6-42B68945534D}"/>
              </a:ext>
            </a:extLst>
          </p:cNvPr>
          <p:cNvSpPr/>
          <p:nvPr/>
        </p:nvSpPr>
        <p:spPr>
          <a:xfrm>
            <a:off x="323850" y="2686050"/>
            <a:ext cx="8629650" cy="13335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tored Data 11">
            <a:extLst>
              <a:ext uri="{FF2B5EF4-FFF2-40B4-BE49-F238E27FC236}">
                <a16:creationId xmlns:a16="http://schemas.microsoft.com/office/drawing/2014/main" id="{F0F462AF-5DF0-A543-BA5F-122EF368DACE}"/>
              </a:ext>
            </a:extLst>
          </p:cNvPr>
          <p:cNvSpPr/>
          <p:nvPr/>
        </p:nvSpPr>
        <p:spPr>
          <a:xfrm>
            <a:off x="5560934" y="2343150"/>
            <a:ext cx="1447800" cy="361950"/>
          </a:xfrm>
          <a:prstGeom prst="flowChartOnlineStorag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3</a:t>
            </a:r>
          </a:p>
        </p:txBody>
      </p:sp>
      <p:pic>
        <p:nvPicPr>
          <p:cNvPr id="30" name="Picture 29">
            <a:extLst>
              <a:ext uri="{FF2B5EF4-FFF2-40B4-BE49-F238E27FC236}">
                <a16:creationId xmlns:a16="http://schemas.microsoft.com/office/drawing/2014/main" id="{A055D2C1-3D4E-8447-AB91-ACA7CE441C86}"/>
              </a:ext>
            </a:extLst>
          </p:cNvPr>
          <p:cNvPicPr>
            <a:picLocks noChangeAspect="1"/>
          </p:cNvPicPr>
          <p:nvPr/>
        </p:nvPicPr>
        <p:blipFill>
          <a:blip r:embed="rId2"/>
          <a:stretch>
            <a:fillRect/>
          </a:stretch>
        </p:blipFill>
        <p:spPr>
          <a:xfrm>
            <a:off x="4883532" y="3657600"/>
            <a:ext cx="960431" cy="1567456"/>
          </a:xfrm>
          <a:prstGeom prst="rect">
            <a:avLst/>
          </a:prstGeom>
        </p:spPr>
      </p:pic>
      <p:pic>
        <p:nvPicPr>
          <p:cNvPr id="31" name="Picture 30">
            <a:extLst>
              <a:ext uri="{FF2B5EF4-FFF2-40B4-BE49-F238E27FC236}">
                <a16:creationId xmlns:a16="http://schemas.microsoft.com/office/drawing/2014/main" id="{C37223DE-7CA2-4C43-9C68-B480C12CAE30}"/>
              </a:ext>
            </a:extLst>
          </p:cNvPr>
          <p:cNvPicPr>
            <a:picLocks noChangeAspect="1"/>
          </p:cNvPicPr>
          <p:nvPr/>
        </p:nvPicPr>
        <p:blipFill>
          <a:blip r:embed="rId2"/>
          <a:stretch>
            <a:fillRect/>
          </a:stretch>
        </p:blipFill>
        <p:spPr>
          <a:xfrm>
            <a:off x="2339606" y="3654519"/>
            <a:ext cx="960431" cy="1567456"/>
          </a:xfrm>
          <a:prstGeom prst="rect">
            <a:avLst/>
          </a:prstGeom>
        </p:spPr>
      </p:pic>
      <p:grpSp>
        <p:nvGrpSpPr>
          <p:cNvPr id="32" name="Group 31">
            <a:extLst>
              <a:ext uri="{FF2B5EF4-FFF2-40B4-BE49-F238E27FC236}">
                <a16:creationId xmlns:a16="http://schemas.microsoft.com/office/drawing/2014/main" id="{E865801C-1919-D640-9FDD-3785F19CCB32}"/>
              </a:ext>
            </a:extLst>
          </p:cNvPr>
          <p:cNvGrpSpPr/>
          <p:nvPr/>
        </p:nvGrpSpPr>
        <p:grpSpPr>
          <a:xfrm flipV="1">
            <a:off x="323850" y="3654519"/>
            <a:ext cx="580106" cy="1145216"/>
            <a:chOff x="3129422" y="905965"/>
            <a:chExt cx="2914650" cy="5753956"/>
          </a:xfrm>
        </p:grpSpPr>
        <p:sp>
          <p:nvSpPr>
            <p:cNvPr id="33" name="Rounded Rectangle 32">
              <a:extLst>
                <a:ext uri="{FF2B5EF4-FFF2-40B4-BE49-F238E27FC236}">
                  <a16:creationId xmlns:a16="http://schemas.microsoft.com/office/drawing/2014/main" id="{63E1D45B-D468-9048-AD39-59B0C5AD1412}"/>
                </a:ext>
              </a:extLst>
            </p:cNvPr>
            <p:cNvSpPr/>
            <p:nvPr/>
          </p:nvSpPr>
          <p:spPr>
            <a:xfrm>
              <a:off x="3129422" y="905965"/>
              <a:ext cx="2914650" cy="5753956"/>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9BA4407A-A70F-0A4D-BBAF-7E797C5D943A}"/>
                </a:ext>
              </a:extLst>
            </p:cNvPr>
            <p:cNvSpPr/>
            <p:nvPr/>
          </p:nvSpPr>
          <p:spPr>
            <a:xfrm>
              <a:off x="4034297" y="1194751"/>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8E802BE7-18AC-8D4D-B4AD-7935BB3C3261}"/>
                </a:ext>
              </a:extLst>
            </p:cNvPr>
            <p:cNvSpPr/>
            <p:nvPr/>
          </p:nvSpPr>
          <p:spPr>
            <a:xfrm>
              <a:off x="4034297" y="2588437"/>
              <a:ext cx="1104900" cy="1104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646445CF-D62D-C844-A838-23E02F8731F3}"/>
                </a:ext>
              </a:extLst>
            </p:cNvPr>
            <p:cNvSpPr/>
            <p:nvPr/>
          </p:nvSpPr>
          <p:spPr>
            <a:xfrm>
              <a:off x="4034297" y="3982123"/>
              <a:ext cx="1104900" cy="11049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3D14F92E-4579-F844-9046-82C4DF1C7EFB}"/>
                </a:ext>
              </a:extLst>
            </p:cNvPr>
            <p:cNvSpPr/>
            <p:nvPr/>
          </p:nvSpPr>
          <p:spPr>
            <a:xfrm>
              <a:off x="4034297" y="5321022"/>
              <a:ext cx="1104900" cy="11049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8" name="TextBox 37">
            <a:extLst>
              <a:ext uri="{FF2B5EF4-FFF2-40B4-BE49-F238E27FC236}">
                <a16:creationId xmlns:a16="http://schemas.microsoft.com/office/drawing/2014/main" id="{C532C111-A38E-0C41-8C78-38607AB46F41}"/>
              </a:ext>
            </a:extLst>
          </p:cNvPr>
          <p:cNvSpPr txBox="1"/>
          <p:nvPr/>
        </p:nvSpPr>
        <p:spPr>
          <a:xfrm>
            <a:off x="236500" y="230732"/>
            <a:ext cx="8670998" cy="707886"/>
          </a:xfrm>
          <a:prstGeom prst="rect">
            <a:avLst/>
          </a:prstGeom>
          <a:noFill/>
        </p:spPr>
        <p:txBody>
          <a:bodyPr wrap="square" rtlCol="0">
            <a:spAutoFit/>
          </a:bodyPr>
          <a:lstStyle/>
          <a:p>
            <a:r>
              <a:rPr lang="en-GB" sz="4000" b="1" dirty="0">
                <a:solidFill>
                  <a:srgbClr val="C00000"/>
                </a:solidFill>
              </a:rPr>
              <a:t>Accident: </a:t>
            </a:r>
            <a:r>
              <a:rPr lang="en-GB" sz="4000" b="1" dirty="0"/>
              <a:t>Harrow and Wealdstone</a:t>
            </a:r>
          </a:p>
        </p:txBody>
      </p:sp>
      <p:sp>
        <p:nvSpPr>
          <p:cNvPr id="7" name="Rectangle 6">
            <a:extLst>
              <a:ext uri="{FF2B5EF4-FFF2-40B4-BE49-F238E27FC236}">
                <a16:creationId xmlns:a16="http://schemas.microsoft.com/office/drawing/2014/main" id="{988A5998-3237-7F4E-B1E4-986429B43D60}"/>
              </a:ext>
            </a:extLst>
          </p:cNvPr>
          <p:cNvSpPr/>
          <p:nvPr/>
        </p:nvSpPr>
        <p:spPr>
          <a:xfrm>
            <a:off x="6086170" y="3538955"/>
            <a:ext cx="1845128" cy="23294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D9D96C52-029D-4B43-926C-D55E8A87766E}"/>
              </a:ext>
            </a:extLst>
          </p:cNvPr>
          <p:cNvSpPr/>
          <p:nvPr/>
        </p:nvSpPr>
        <p:spPr>
          <a:xfrm>
            <a:off x="6086170" y="2009153"/>
            <a:ext cx="1845128" cy="23294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B34E2905-97FF-C742-888A-F6CD78BBE8DE}"/>
              </a:ext>
            </a:extLst>
          </p:cNvPr>
          <p:cNvSpPr txBox="1"/>
          <p:nvPr/>
        </p:nvSpPr>
        <p:spPr>
          <a:xfrm>
            <a:off x="6284834" y="1698171"/>
            <a:ext cx="1447800" cy="369332"/>
          </a:xfrm>
          <a:prstGeom prst="rect">
            <a:avLst/>
          </a:prstGeom>
          <a:noFill/>
        </p:spPr>
        <p:txBody>
          <a:bodyPr wrap="square" rtlCol="0">
            <a:spAutoFit/>
          </a:bodyPr>
          <a:lstStyle/>
          <a:p>
            <a:pPr algn="ctr"/>
            <a:r>
              <a:rPr lang="en-GB" dirty="0"/>
              <a:t>Station</a:t>
            </a:r>
          </a:p>
        </p:txBody>
      </p:sp>
      <p:sp>
        <p:nvSpPr>
          <p:cNvPr id="40" name="Stored Data 39">
            <a:extLst>
              <a:ext uri="{FF2B5EF4-FFF2-40B4-BE49-F238E27FC236}">
                <a16:creationId xmlns:a16="http://schemas.microsoft.com/office/drawing/2014/main" id="{FCC919C1-514B-4143-A2B5-7617AB49E6E9}"/>
              </a:ext>
            </a:extLst>
          </p:cNvPr>
          <p:cNvSpPr/>
          <p:nvPr/>
        </p:nvSpPr>
        <p:spPr>
          <a:xfrm rot="19034513" flipH="1">
            <a:off x="5362271" y="2795414"/>
            <a:ext cx="1447800" cy="361950"/>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2</a:t>
            </a:r>
          </a:p>
        </p:txBody>
      </p:sp>
      <p:sp>
        <p:nvSpPr>
          <p:cNvPr id="41" name="Stored Data 40">
            <a:extLst>
              <a:ext uri="{FF2B5EF4-FFF2-40B4-BE49-F238E27FC236}">
                <a16:creationId xmlns:a16="http://schemas.microsoft.com/office/drawing/2014/main" id="{C14880F6-417E-D940-AEA6-31BB3B01543D}"/>
              </a:ext>
            </a:extLst>
          </p:cNvPr>
          <p:cNvSpPr/>
          <p:nvPr/>
        </p:nvSpPr>
        <p:spPr>
          <a:xfrm rot="2315088" flipH="1">
            <a:off x="6064400" y="2929288"/>
            <a:ext cx="1447800" cy="361950"/>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1</a:t>
            </a:r>
          </a:p>
        </p:txBody>
      </p:sp>
      <p:sp>
        <p:nvSpPr>
          <p:cNvPr id="42" name="Stored Data 41">
            <a:extLst>
              <a:ext uri="{FF2B5EF4-FFF2-40B4-BE49-F238E27FC236}">
                <a16:creationId xmlns:a16="http://schemas.microsoft.com/office/drawing/2014/main" id="{253DB316-D5E8-544A-A291-3CA133478B2D}"/>
              </a:ext>
            </a:extLst>
          </p:cNvPr>
          <p:cNvSpPr/>
          <p:nvPr/>
        </p:nvSpPr>
        <p:spPr>
          <a:xfrm rot="20316489">
            <a:off x="5626248" y="2445520"/>
            <a:ext cx="1447800" cy="361950"/>
          </a:xfrm>
          <a:prstGeom prst="flowChartOnlineStorag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Train 3</a:t>
            </a:r>
          </a:p>
        </p:txBody>
      </p:sp>
    </p:spTree>
    <p:extLst>
      <p:ext uri="{BB962C8B-B14F-4D97-AF65-F5344CB8AC3E}">
        <p14:creationId xmlns:p14="http://schemas.microsoft.com/office/powerpoint/2010/main" val="366185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3000" fill="hold"/>
                                        <p:tgtEl>
                                          <p:spTgt spid="10"/>
                                        </p:tgtEl>
                                        <p:attrNameLst>
                                          <p:attrName>ppt_x</p:attrName>
                                        </p:attrNameLst>
                                      </p:cBhvr>
                                      <p:tavLst>
                                        <p:tav tm="0">
                                          <p:val>
                                            <p:strVal val="0-#ppt_w/2"/>
                                          </p:val>
                                        </p:tav>
                                        <p:tav tm="100000">
                                          <p:val>
                                            <p:strVal val="#ppt_x"/>
                                          </p:val>
                                        </p:tav>
                                      </p:tavLst>
                                    </p:anim>
                                    <p:anim calcmode="lin" valueType="num">
                                      <p:cBhvr additive="base">
                                        <p:cTn id="8" dur="30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1" presetClass="entr" presetSubtype="0" fill="hold" grpId="0" nodeType="afterEffect">
                                  <p:stCondLst>
                                    <p:cond delay="0"/>
                                  </p:stCondLst>
                                  <p:childTnLst>
                                    <p:set>
                                      <p:cBhvr>
                                        <p:cTn id="11" dur="1" fill="hold">
                                          <p:stCondLst>
                                            <p:cond delay="0"/>
                                          </p:stCondLst>
                                        </p:cTn>
                                        <p:tgtEl>
                                          <p:spTgt spid="40"/>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1"/>
                                        </p:tgtEl>
                                        <p:attrNameLst>
                                          <p:attrName>style.visibility</p:attrName>
                                        </p:attrNameLst>
                                      </p:cBhvr>
                                      <p:to>
                                        <p:strVal val="visible"/>
                                      </p:to>
                                    </p:set>
                                  </p:childTnLst>
                                </p:cTn>
                              </p:par>
                              <p:par>
                                <p:cTn id="14" presetID="1" presetClass="exit" presetSubtype="0" fill="hold" grpId="1" nodeType="withEffect">
                                  <p:stCondLst>
                                    <p:cond delay="0"/>
                                  </p:stCondLst>
                                  <p:childTnLst>
                                    <p:set>
                                      <p:cBhvr>
                                        <p:cTn id="15" dur="1" fill="hold">
                                          <p:stCondLst>
                                            <p:cond delay="0"/>
                                          </p:stCondLst>
                                        </p:cTn>
                                        <p:tgtEl>
                                          <p:spTgt spid="10"/>
                                        </p:tgtEl>
                                        <p:attrNameLst>
                                          <p:attrName>style.visibility</p:attrName>
                                        </p:attrNameLst>
                                      </p:cBhvr>
                                      <p:to>
                                        <p:strVal val="hidden"/>
                                      </p:to>
                                    </p:set>
                                  </p:childTnLst>
                                </p:cTn>
                              </p:par>
                              <p:par>
                                <p:cTn id="16" presetID="1" presetClass="exit"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2000" fill="hold"/>
                                        <p:tgtEl>
                                          <p:spTgt spid="12"/>
                                        </p:tgtEl>
                                        <p:attrNameLst>
                                          <p:attrName>ppt_x</p:attrName>
                                        </p:attrNameLst>
                                      </p:cBhvr>
                                      <p:tavLst>
                                        <p:tav tm="0">
                                          <p:val>
                                            <p:strVal val="1+#ppt_w/2"/>
                                          </p:val>
                                        </p:tav>
                                        <p:tav tm="100000">
                                          <p:val>
                                            <p:strVal val="#ppt_x"/>
                                          </p:val>
                                        </p:tav>
                                      </p:tavLst>
                                    </p:anim>
                                    <p:anim calcmode="lin" valueType="num">
                                      <p:cBhvr additive="base">
                                        <p:cTn id="23" dur="2000" fill="hold"/>
                                        <p:tgtEl>
                                          <p:spTgt spid="12"/>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1" presetClass="entr" presetSubtype="0" fill="hold" grpId="0" nodeType="after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0" grpId="1" animBg="1"/>
      <p:bldP spid="12" grpId="0" animBg="1"/>
      <p:bldP spid="12" grpId="1" animBg="1"/>
      <p:bldP spid="40" grpId="0" animBg="1"/>
      <p:bldP spid="41" grpId="0" animBg="1"/>
      <p:bldP spid="42"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5B7C91-E935-284E-8CBC-CCFBE99FDD77}"/>
              </a:ext>
            </a:extLst>
          </p:cNvPr>
          <p:cNvSpPr txBox="1"/>
          <p:nvPr/>
        </p:nvSpPr>
        <p:spPr>
          <a:xfrm>
            <a:off x="236500" y="230732"/>
            <a:ext cx="8670998" cy="5632311"/>
          </a:xfrm>
          <a:prstGeom prst="rect">
            <a:avLst/>
          </a:prstGeom>
          <a:noFill/>
        </p:spPr>
        <p:txBody>
          <a:bodyPr wrap="square" rtlCol="0">
            <a:spAutoFit/>
          </a:bodyPr>
          <a:lstStyle/>
          <a:p>
            <a:r>
              <a:rPr lang="en-GB" sz="4000" b="1" dirty="0">
                <a:solidFill>
                  <a:srgbClr val="C00000"/>
                </a:solidFill>
              </a:rPr>
              <a:t>Accident: </a:t>
            </a:r>
            <a:r>
              <a:rPr lang="en-GB" sz="4000" b="1" dirty="0"/>
              <a:t>Harrow and Wealdstone</a:t>
            </a:r>
          </a:p>
          <a:p>
            <a:pPr algn="ctr"/>
            <a:endParaRPr lang="en-GB" sz="4000" b="1" dirty="0"/>
          </a:p>
          <a:p>
            <a:r>
              <a:rPr lang="en-GB" sz="2800" b="1" dirty="0"/>
              <a:t>Date: </a:t>
            </a:r>
            <a:r>
              <a:rPr lang="en-GB" sz="2800" dirty="0"/>
              <a:t>1952</a:t>
            </a:r>
          </a:p>
          <a:p>
            <a:r>
              <a:rPr lang="en-GB" sz="2800" b="1" dirty="0"/>
              <a:t>Location: </a:t>
            </a:r>
            <a:r>
              <a:rPr lang="en-GB" sz="2800" dirty="0"/>
              <a:t>Harrow and Wealdstone station, London</a:t>
            </a:r>
          </a:p>
          <a:p>
            <a:r>
              <a:rPr lang="en-GB" sz="2800" b="1" dirty="0"/>
              <a:t>Deaths: </a:t>
            </a:r>
            <a:r>
              <a:rPr lang="en-GB" sz="2800" dirty="0"/>
              <a:t>112			</a:t>
            </a:r>
            <a:r>
              <a:rPr lang="en-GB" sz="2800" b="1" dirty="0"/>
              <a:t>Injuries: </a:t>
            </a:r>
            <a:r>
              <a:rPr lang="en-GB" sz="2800" dirty="0"/>
              <a:t>340</a:t>
            </a:r>
          </a:p>
          <a:p>
            <a:endParaRPr lang="en-GB" sz="2800" b="1" dirty="0">
              <a:solidFill>
                <a:srgbClr val="C00000"/>
              </a:solidFill>
            </a:endParaRPr>
          </a:p>
          <a:p>
            <a:r>
              <a:rPr lang="en-GB" sz="2800" b="1" dirty="0"/>
              <a:t>Causes:</a:t>
            </a:r>
          </a:p>
          <a:p>
            <a:pPr marL="457200" indent="-457200">
              <a:buFont typeface="Arial" panose="020B0604020202020204" pitchFamily="34" charset="0"/>
              <a:buChar char="•"/>
            </a:pPr>
            <a:r>
              <a:rPr lang="en-GB" sz="2800" dirty="0"/>
              <a:t>Driver passed a colour-light signal at caution</a:t>
            </a:r>
          </a:p>
          <a:p>
            <a:pPr marL="457200" indent="-457200">
              <a:buFont typeface="Arial" panose="020B0604020202020204" pitchFamily="34" charset="0"/>
              <a:buChar char="•"/>
            </a:pPr>
            <a:r>
              <a:rPr lang="en-GB" sz="2800" dirty="0"/>
              <a:t>Then two semaphores at danger</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Don’t know why: driver and fireman died</a:t>
            </a:r>
          </a:p>
          <a:p>
            <a:pPr marL="457200" indent="-457200">
              <a:buFont typeface="Arial" panose="020B0604020202020204" pitchFamily="34" charset="0"/>
              <a:buChar char="•"/>
            </a:pPr>
            <a:endParaRPr lang="en-GB" sz="2800" dirty="0"/>
          </a:p>
        </p:txBody>
      </p:sp>
    </p:spTree>
    <p:extLst>
      <p:ext uri="{BB962C8B-B14F-4D97-AF65-F5344CB8AC3E}">
        <p14:creationId xmlns:p14="http://schemas.microsoft.com/office/powerpoint/2010/main" val="192597605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A1073A-F3A9-994B-99A1-B4E2CFDAA2E1}"/>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Train Stops</a:t>
            </a:r>
          </a:p>
        </p:txBody>
      </p:sp>
      <p:pic>
        <p:nvPicPr>
          <p:cNvPr id="2" name="Picture 1">
            <a:extLst>
              <a:ext uri="{FF2B5EF4-FFF2-40B4-BE49-F238E27FC236}">
                <a16:creationId xmlns:a16="http://schemas.microsoft.com/office/drawing/2014/main" id="{7C79FC98-17A5-7747-80C2-31A82924E083}"/>
              </a:ext>
            </a:extLst>
          </p:cNvPr>
          <p:cNvPicPr>
            <a:picLocks noChangeAspect="1"/>
          </p:cNvPicPr>
          <p:nvPr/>
        </p:nvPicPr>
        <p:blipFill>
          <a:blip r:embed="rId2"/>
          <a:stretch>
            <a:fillRect/>
          </a:stretch>
        </p:blipFill>
        <p:spPr>
          <a:xfrm>
            <a:off x="1272047" y="1115515"/>
            <a:ext cx="6629400" cy="5232400"/>
          </a:xfrm>
          <a:prstGeom prst="rect">
            <a:avLst/>
          </a:prstGeom>
        </p:spPr>
      </p:pic>
    </p:spTree>
    <p:extLst>
      <p:ext uri="{BB962C8B-B14F-4D97-AF65-F5344CB8AC3E}">
        <p14:creationId xmlns:p14="http://schemas.microsoft.com/office/powerpoint/2010/main" val="140081049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94C06D-C8E3-6048-B1EB-C333681B0E96}"/>
              </a:ext>
            </a:extLst>
          </p:cNvPr>
          <p:cNvPicPr>
            <a:picLocks noChangeAspect="1"/>
          </p:cNvPicPr>
          <p:nvPr/>
        </p:nvPicPr>
        <p:blipFill>
          <a:blip r:embed="rId2"/>
          <a:stretch>
            <a:fillRect/>
          </a:stretch>
        </p:blipFill>
        <p:spPr>
          <a:xfrm>
            <a:off x="941129" y="905965"/>
            <a:ext cx="7291235" cy="5674228"/>
          </a:xfrm>
          <a:prstGeom prst="rect">
            <a:avLst/>
          </a:prstGeom>
        </p:spPr>
      </p:pic>
      <p:sp>
        <p:nvSpPr>
          <p:cNvPr id="4" name="TextBox 3">
            <a:extLst>
              <a:ext uri="{FF2B5EF4-FFF2-40B4-BE49-F238E27FC236}">
                <a16:creationId xmlns:a16="http://schemas.microsoft.com/office/drawing/2014/main" id="{61A1073A-F3A9-994B-99A1-B4E2CFDAA2E1}"/>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Train Stops</a:t>
            </a:r>
          </a:p>
        </p:txBody>
      </p:sp>
    </p:spTree>
    <p:extLst>
      <p:ext uri="{BB962C8B-B14F-4D97-AF65-F5344CB8AC3E}">
        <p14:creationId xmlns:p14="http://schemas.microsoft.com/office/powerpoint/2010/main" val="203652485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AC717F-6886-3342-BC57-A13DD35E42B0}"/>
              </a:ext>
            </a:extLst>
          </p:cNvPr>
          <p:cNvSpPr txBox="1"/>
          <p:nvPr/>
        </p:nvSpPr>
        <p:spPr>
          <a:xfrm>
            <a:off x="309715" y="198079"/>
            <a:ext cx="8554065" cy="707886"/>
          </a:xfrm>
          <a:prstGeom prst="rect">
            <a:avLst/>
          </a:prstGeom>
          <a:noFill/>
        </p:spPr>
        <p:txBody>
          <a:bodyPr wrap="square" rtlCol="0">
            <a:spAutoFit/>
          </a:bodyPr>
          <a:lstStyle/>
          <a:p>
            <a:pPr algn="ctr"/>
            <a:r>
              <a:rPr lang="en-GB" sz="4000" b="1" dirty="0"/>
              <a:t>Automatic Warning System (AWS)</a:t>
            </a:r>
          </a:p>
        </p:txBody>
      </p:sp>
      <p:pic>
        <p:nvPicPr>
          <p:cNvPr id="6" name="Picture 5">
            <a:extLst>
              <a:ext uri="{FF2B5EF4-FFF2-40B4-BE49-F238E27FC236}">
                <a16:creationId xmlns:a16="http://schemas.microsoft.com/office/drawing/2014/main" id="{E033A6CC-E021-174A-A238-A3EF2BA344C4}"/>
              </a:ext>
            </a:extLst>
          </p:cNvPr>
          <p:cNvPicPr>
            <a:picLocks noChangeAspect="1"/>
          </p:cNvPicPr>
          <p:nvPr/>
        </p:nvPicPr>
        <p:blipFill rotWithShape="1">
          <a:blip r:embed="rId2"/>
          <a:srcRect t="7569" b="4563"/>
          <a:stretch/>
        </p:blipFill>
        <p:spPr>
          <a:xfrm>
            <a:off x="-1" y="963595"/>
            <a:ext cx="9144000" cy="4931228"/>
          </a:xfrm>
          <a:prstGeom prst="rect">
            <a:avLst/>
          </a:prstGeom>
        </p:spPr>
      </p:pic>
      <p:pic>
        <p:nvPicPr>
          <p:cNvPr id="4" name="Picture 3">
            <a:extLst>
              <a:ext uri="{FF2B5EF4-FFF2-40B4-BE49-F238E27FC236}">
                <a16:creationId xmlns:a16="http://schemas.microsoft.com/office/drawing/2014/main" id="{98DDA212-CB95-544B-A3D7-1ECBBC4BF714}"/>
              </a:ext>
            </a:extLst>
          </p:cNvPr>
          <p:cNvPicPr>
            <a:picLocks noChangeAspect="1"/>
          </p:cNvPicPr>
          <p:nvPr/>
        </p:nvPicPr>
        <p:blipFill>
          <a:blip r:embed="rId3"/>
          <a:stretch>
            <a:fillRect/>
          </a:stretch>
        </p:blipFill>
        <p:spPr>
          <a:xfrm>
            <a:off x="6449576" y="963177"/>
            <a:ext cx="2694423" cy="2694423"/>
          </a:xfrm>
          <a:prstGeom prst="rect">
            <a:avLst/>
          </a:prstGeom>
        </p:spPr>
      </p:pic>
      <p:sp>
        <p:nvSpPr>
          <p:cNvPr id="7" name="TextBox 6">
            <a:extLst>
              <a:ext uri="{FF2B5EF4-FFF2-40B4-BE49-F238E27FC236}">
                <a16:creationId xmlns:a16="http://schemas.microsoft.com/office/drawing/2014/main" id="{C52EED27-F6D3-BB45-B782-18BAF231F37B}"/>
              </a:ext>
            </a:extLst>
          </p:cNvPr>
          <p:cNvSpPr txBox="1"/>
          <p:nvPr/>
        </p:nvSpPr>
        <p:spPr>
          <a:xfrm>
            <a:off x="309715" y="6017142"/>
            <a:ext cx="8554065" cy="523220"/>
          </a:xfrm>
          <a:prstGeom prst="rect">
            <a:avLst/>
          </a:prstGeom>
          <a:noFill/>
        </p:spPr>
        <p:txBody>
          <a:bodyPr wrap="square" rtlCol="0">
            <a:spAutoFit/>
          </a:bodyPr>
          <a:lstStyle/>
          <a:p>
            <a:r>
              <a:rPr lang="en-GB" sz="2800" dirty="0"/>
              <a:t>Gradually installed 1950s-1980s – at nearly all signals now</a:t>
            </a:r>
          </a:p>
        </p:txBody>
      </p:sp>
    </p:spTree>
    <p:extLst>
      <p:ext uri="{BB962C8B-B14F-4D97-AF65-F5344CB8AC3E}">
        <p14:creationId xmlns:p14="http://schemas.microsoft.com/office/powerpoint/2010/main" val="23274602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127400</TotalTime>
  <Words>1705</Words>
  <Application>Microsoft Macintosh PowerPoint</Application>
  <PresentationFormat>On-screen Show (4:3)</PresentationFormat>
  <Paragraphs>434</Paragraphs>
  <Slides>128</Slides>
  <Notes>5</Notes>
  <HiddenSlides>9</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128</vt:i4>
      </vt:variant>
    </vt:vector>
  </HeadingPairs>
  <TitlesOfParts>
    <vt:vector size="132" baseType="lpstr">
      <vt:lpstr>Arial</vt:lpstr>
      <vt:lpstr>Calibri</vt:lpstr>
      <vt:lpstr>Calibri Light</vt:lpstr>
      <vt:lpstr>Office Theme</vt:lpstr>
      <vt:lpstr>Learning from accidents: an introduction to railway signalling in the UK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from accidents: an introduction to railway signalling in the UK </dc:title>
  <dc:creator>Wilson R.T.</dc:creator>
  <cp:lastModifiedBy>Robin Wilson</cp:lastModifiedBy>
  <cp:revision>254</cp:revision>
  <dcterms:created xsi:type="dcterms:W3CDTF">2019-04-07T18:28:25Z</dcterms:created>
  <dcterms:modified xsi:type="dcterms:W3CDTF">2026-04-17T13:19:03Z</dcterms:modified>
</cp:coreProperties>
</file>